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851591"/>
              </p:ext>
            </p:extLst>
          </p:nvPr>
        </p:nvGraphicFramePr>
        <p:xfrm>
          <a:off x="114300" y="114300"/>
          <a:ext cx="9569196" cy="5943600"/>
        </p:xfrm>
        <a:graphic>
          <a:graphicData uri="http://schemas.openxmlformats.org/drawingml/2006/table">
            <a:tbl>
              <a:tblPr/>
              <a:tblGrid>
                <a:gridCol w="9569196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5673852">
                <a:tc>
                  <a:txBody>
                    <a:bodyPr/>
                    <a:lstStyle/>
                    <a:p>
                      <a:r>
                        <a:rPr lang="vi-VN" sz="1200" b="1" u="sng" dirty="0"/>
                        <a:t>Below are some useful phrases to include in your cue card. Officers,</a:t>
                      </a:r>
                      <a:endParaRPr lang="en-GB" sz="1200" b="1" u="sng" dirty="0"/>
                    </a:p>
                    <a:p>
                      <a:r>
                        <a:rPr lang="vi-VN" sz="1200" b="1" u="sng" dirty="0"/>
                        <a:t> please delete/skip as appropriate: </a:t>
                      </a:r>
                    </a:p>
                    <a:p>
                      <a:endParaRPr lang="en-GB" altLang="ja-JP" sz="1200" dirty="0"/>
                    </a:p>
                    <a:p>
                      <a:r>
                        <a:rPr lang="ar-AE" sz="1200" dirty="0"/>
                        <a:t>من پۆلیس کۆنستابڵ </a:t>
                      </a:r>
                      <a:r>
                        <a:rPr lang="en-GB" sz="1200" dirty="0"/>
                        <a:t> </a:t>
                      </a:r>
                      <a:r>
                        <a:rPr lang="vi-VN" sz="1200" dirty="0"/>
                        <a:t>(I am PC) _______________________</a:t>
                      </a:r>
                    </a:p>
                    <a:p>
                      <a:endParaRPr lang="vi-VN" sz="1200" dirty="0"/>
                    </a:p>
                    <a:p>
                      <a:r>
                        <a:rPr lang="en-GB" altLang="ja-JP" sz="1200" dirty="0"/>
                        <a:t> </a:t>
                      </a:r>
                      <a:r>
                        <a:rPr lang="ar-AE" altLang="ja-JP" sz="1200" dirty="0"/>
                        <a:t>هێزی پۆلیس </a:t>
                      </a:r>
                      <a:r>
                        <a:rPr lang="vi-VN" sz="1200" dirty="0"/>
                        <a:t>(Police Force)_________________________</a:t>
                      </a:r>
                    </a:p>
                    <a:p>
                      <a:endParaRPr lang="vi-VN" sz="1200" dirty="0"/>
                    </a:p>
                    <a:p>
                      <a:r>
                        <a:rPr lang="ar-AE" altLang="zh-CN" sz="1200" dirty="0"/>
                        <a:t>من یارمەتیت دەدەم شوێنێکی پارێزراو بدۆزیتەوە لەم ماوەیەدا</a:t>
                      </a:r>
                      <a:endParaRPr lang="en-GB" altLang="zh-CN" sz="1200" dirty="0"/>
                    </a:p>
                    <a:p>
                      <a:r>
                        <a:rPr lang="vi-VN" sz="1200" dirty="0"/>
                        <a:t>(I’ll help you find a safe place during this period)</a:t>
                      </a:r>
                    </a:p>
                    <a:p>
                      <a:endParaRPr lang="vi-VN" sz="1200" dirty="0"/>
                    </a:p>
                    <a:p>
                      <a:r>
                        <a:rPr lang="ar-AE" altLang="ja-JP" sz="1200" dirty="0"/>
                        <a:t>مەترسە</a:t>
                      </a:r>
                      <a:r>
                        <a:rPr lang="en-GB" sz="1200" dirty="0"/>
                        <a:t>  (</a:t>
                      </a:r>
                      <a:r>
                        <a:rPr lang="vi-VN" sz="1200" dirty="0"/>
                        <a:t>don’t be scared)</a:t>
                      </a:r>
                    </a:p>
                    <a:p>
                      <a:endParaRPr lang="vi-VN" sz="1200" dirty="0"/>
                    </a:p>
                    <a:p>
                      <a:r>
                        <a:rPr lang="ar-AE" altLang="zh-CN" sz="1200" dirty="0"/>
                        <a:t>(دوای ئەوەی وەرگێڕێکمان دەست دەکەوێت بۆ ئەوەی لەم گفتوگۆیەدا یارمەتیمان بدات، من چەند پرسیارێکت لێ دەکەم بۆ ئەوەی </a:t>
                      </a:r>
                      <a:endParaRPr lang="en-GB" altLang="zh-CN" sz="1200" dirty="0"/>
                    </a:p>
                    <a:p>
                      <a:r>
                        <a:rPr lang="ar-AE" altLang="zh-CN" sz="1200" dirty="0"/>
                        <a:t>بتوانم بە باشترین شێوە هاوکاریت بکەم)</a:t>
                      </a:r>
                      <a:endParaRPr lang="en-GB" altLang="zh-CN" sz="1200" dirty="0"/>
                    </a:p>
                    <a:p>
                      <a:r>
                        <a:rPr lang="vi-VN" sz="1200" dirty="0"/>
                        <a:t>(</a:t>
                      </a:r>
                      <a:r>
                        <a:rPr lang="en-GB" sz="1200" dirty="0"/>
                        <a:t>A</a:t>
                      </a:r>
                      <a:r>
                        <a:rPr lang="vi-VN" sz="1200" dirty="0"/>
                        <a:t>fter we have an interpreter to help us with this conversation, I will ask you some questions so that I can best assist you)</a:t>
                      </a:r>
                    </a:p>
                    <a:p>
                      <a:endParaRPr lang="vi-VN" sz="1200" dirty="0"/>
                    </a:p>
                    <a:p>
                      <a:r>
                        <a:rPr lang="ar-AE" altLang="zh-CN" sz="1200" dirty="0"/>
                        <a:t>(بۆ ئێستا، من تەنها پێویستم بە ناوی تەواوت و بەرواری لەدایکبوونتە، تکایە تۆ دەتوانیت لەسەر ئەم پارچە کاغەزە ئەوانەم بۆ </a:t>
                      </a:r>
                      <a:endParaRPr lang="en-GB" altLang="zh-CN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بنووسیت)</a:t>
                      </a: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vi-VN" sz="1200" dirty="0"/>
                        <a:t>(For now, I only need your full name, date of birth, Can you write down on this piece of paper for me please)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vi-VN" sz="1200" dirty="0"/>
                    </a:p>
                    <a:p>
                      <a:r>
                        <a:rPr lang="ar-AE" altLang="zh-CN" sz="1200" dirty="0"/>
                        <a:t>(ئایا هیچ برینێکت هەیە؟)</a:t>
                      </a:r>
                      <a:r>
                        <a:rPr lang="vi-VN" sz="1200" dirty="0"/>
                        <a:t>(have you got any injuries?)</a:t>
                      </a:r>
                      <a:endParaRPr lang="en-GB" sz="1200"/>
                    </a:p>
                    <a:p>
                      <a:endParaRPr lang="vi-VN" sz="1200" dirty="0"/>
                    </a:p>
                    <a:p>
                      <a:endParaRPr lang="vi-VN" sz="1200" dirty="0"/>
                    </a:p>
                    <a:p>
                      <a:r>
                        <a:rPr lang="ar-AE" altLang="zh-CN" sz="1200" dirty="0"/>
                        <a:t>(ئایا برسیتە؟ ئایە تینووتە؟)</a:t>
                      </a:r>
                      <a:r>
                        <a:rPr lang="vi-VN" sz="1200" dirty="0"/>
                        <a:t>(Are you hungry? Thirsty?)</a:t>
                      </a:r>
                    </a:p>
                    <a:p>
                      <a:endParaRPr lang="vi-VN" sz="1200" dirty="0"/>
                    </a:p>
                    <a:p>
                      <a:endParaRPr lang="en-GB" altLang="zh-CN" sz="1200" dirty="0"/>
                    </a:p>
                    <a:p>
                      <a:r>
                        <a:rPr lang="ar-AE" sz="1200" b="0" dirty="0">
                          <a:latin typeface="Arial" panose="020B0604020202020204" pitchFamily="34" charset="0"/>
                          <a:cs typeface="+mn-cs"/>
                        </a:rPr>
                        <a:t>فەرموو ئەمە ژمارە تەلەفۆنی ئەو ڕێکخراوە خێرخوازییەیە کە دەتوانن یارمەتیت بدەن، ئەگەر حەز دەکەیت دەتوانیت پەیوەندییان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200" b="1" dirty="0">
                          <a:latin typeface="Arial" panose="020B0604020202020204" pitchFamily="34" charset="0"/>
                          <a:cs typeface="+mn-cs"/>
                        </a:rPr>
                        <a:t>Modern Slavery Helpline </a:t>
                      </a:r>
                      <a:r>
                        <a:rPr lang="ar-AE" sz="1200" b="0" dirty="0">
                          <a:latin typeface="Arial" panose="020B0604020202020204" pitchFamily="34" charset="0"/>
                          <a:cs typeface="+mn-cs"/>
                        </a:rPr>
                        <a:t>پێوە بکەیت و ڕاستەوخۆ قسەیان لەگەڵ بکەیت: هێڵی هاوکاریی کۆیلایەتی سەردەم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200" b="1" dirty="0">
                          <a:latin typeface="Arial" panose="020B0604020202020204" pitchFamily="34" charset="0"/>
                          <a:cs typeface="+mn-cs"/>
                        </a:rPr>
                        <a:t>08000 121 700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5</cp:revision>
  <dcterms:created xsi:type="dcterms:W3CDTF">2024-09-25T11:59:13Z</dcterms:created>
  <dcterms:modified xsi:type="dcterms:W3CDTF">2026-02-26T14:15:51Z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