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60" r:id="rId2"/>
    <p:sldMasterId id="2147483696" r:id="rId3"/>
  </p:sldMasterIdLst>
  <p:notesMasterIdLst>
    <p:notesMasterId r:id="rId20"/>
  </p:notesMasterIdLst>
  <p:sldIdLst>
    <p:sldId id="735" r:id="rId4"/>
    <p:sldId id="736" r:id="rId5"/>
    <p:sldId id="752" r:id="rId6"/>
    <p:sldId id="737" r:id="rId7"/>
    <p:sldId id="738" r:id="rId8"/>
    <p:sldId id="754" r:id="rId9"/>
    <p:sldId id="755" r:id="rId10"/>
    <p:sldId id="740" r:id="rId11"/>
    <p:sldId id="741" r:id="rId12"/>
    <p:sldId id="751" r:id="rId13"/>
    <p:sldId id="756" r:id="rId14"/>
    <p:sldId id="757" r:id="rId15"/>
    <p:sldId id="745" r:id="rId16"/>
    <p:sldId id="746" r:id="rId17"/>
    <p:sldId id="747" r:id="rId18"/>
    <p:sldId id="74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CA509E-A070-C33E-0DA4-0B9DFDAE99FF}" name="LEONARD Andrew 58511" initials="LA5" userId="S::Andrew.LEONARD@devonandcornwall.pnn.police.uk::c2e2e964-f932-4c6c-8a96-8e8caa889df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8" autoAdjust="0"/>
    <p:restoredTop sz="94660"/>
  </p:normalViewPr>
  <p:slideViewPr>
    <p:cSldViewPr snapToGrid="0">
      <p:cViewPr varScale="1">
        <p:scale>
          <a:sx n="114" d="100"/>
          <a:sy n="114" d="100"/>
        </p:scale>
        <p:origin x="164" y="80"/>
      </p:cViewPr>
      <p:guideLst/>
    </p:cSldViewPr>
  </p:slideViewPr>
  <p:notesTextViewPr>
    <p:cViewPr>
      <p:scale>
        <a:sx n="1" d="1"/>
        <a:sy n="1" d="1"/>
      </p:scale>
      <p:origin x="0" y="0"/>
    </p:cViewPr>
  </p:notesTextViewPr>
  <p:sorterViewPr>
    <p:cViewPr>
      <p:scale>
        <a:sx n="100" d="100"/>
        <a:sy n="100" d="100"/>
      </p:scale>
      <p:origin x="0" y="-4136"/>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8C3E8-65E3-4106-952F-42510A8CB40C}" type="datetimeFigureOut">
              <a:rPr lang="en-GB" smtClean="0"/>
              <a:t>23/05/2024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7C829-5261-4283-9B87-F9D4B5307E7B}" type="slidenum">
              <a:rPr lang="en-GB" smtClean="0"/>
              <a:t>‹#›</a:t>
            </a:fld>
            <a:endParaRPr lang="en-GB"/>
          </a:p>
        </p:txBody>
      </p:sp>
    </p:spTree>
    <p:extLst>
      <p:ext uri="{BB962C8B-B14F-4D97-AF65-F5344CB8AC3E}">
        <p14:creationId xmlns:p14="http://schemas.microsoft.com/office/powerpoint/2010/main" val="378273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dirty="0">
                <a:latin typeface="Calibri" panose="020F0502020204030204" pitchFamily="34" charset="0"/>
              </a:rPr>
              <a:t> </a:t>
            </a:r>
          </a:p>
          <a:p>
            <a:pPr marL="285750" indent="-285750">
              <a:buFont typeface="Arial" panose="020B0604020202020204" pitchFamily="34" charset="0"/>
              <a:buChar char="•"/>
            </a:pPr>
            <a:endParaRPr lang="en-GB" sz="1200" b="1" dirty="0">
              <a:latin typeface="Calibri" panose="020F0502020204030204" pitchFamily="34" charset="0"/>
            </a:endParaRPr>
          </a:p>
          <a:p>
            <a:pPr marL="0" indent="0">
              <a:buFont typeface="Arial" panose="020B0604020202020204" pitchFamily="34" charset="0"/>
              <a:buNone/>
            </a:pPr>
            <a:endParaRPr lang="en-GB" sz="1200" b="1" dirty="0">
              <a:latin typeface="Calibri" panose="020F0502020204030204" pitchFamily="34" charset="0"/>
            </a:endParaRP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CA881-A7E5-4793-B954-97CE5887ADE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379A4C8A-7DCB-9533-0FB1-5EF7D0FD6998}"/>
              </a:ext>
            </a:extLst>
          </p:cNvPr>
          <p:cNvPicPr>
            <a:picLocks noChangeAspect="1"/>
          </p:cNvPicPr>
          <p:nvPr/>
        </p:nvPicPr>
        <p:blipFill>
          <a:blip r:embed="rId3"/>
          <a:stretch>
            <a:fillRect/>
          </a:stretch>
        </p:blipFill>
        <p:spPr>
          <a:xfrm>
            <a:off x="782722" y="4584526"/>
            <a:ext cx="5492972" cy="3609145"/>
          </a:xfrm>
          <a:prstGeom prst="rect">
            <a:avLst/>
          </a:prstGeom>
        </p:spPr>
      </p:pic>
    </p:spTree>
    <p:extLst>
      <p:ext uri="{BB962C8B-B14F-4D97-AF65-F5344CB8AC3E}">
        <p14:creationId xmlns:p14="http://schemas.microsoft.com/office/powerpoint/2010/main" val="397709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Avoid scheduling of interviews for investigations around the most important festivals for Romanians and Roma – Easter and Xmas especially.</a:t>
            </a:r>
          </a:p>
        </p:txBody>
      </p:sp>
      <p:sp>
        <p:nvSpPr>
          <p:cNvPr id="4" name="Slide Number Placeholder 3"/>
          <p:cNvSpPr>
            <a:spLocks noGrp="1"/>
          </p:cNvSpPr>
          <p:nvPr>
            <p:ph type="sldNum" sz="quarter" idx="5"/>
          </p:nvPr>
        </p:nvSpPr>
        <p:spPr/>
        <p:txBody>
          <a:bodyPr/>
          <a:lstStyle/>
          <a:p>
            <a:fld id="{FDB7C829-5261-4283-9B87-F9D4B5307E7B}" type="slidenum">
              <a:rPr lang="en-GB" smtClean="0"/>
              <a:t>12</a:t>
            </a:fld>
            <a:endParaRPr lang="en-GB"/>
          </a:p>
        </p:txBody>
      </p:sp>
    </p:spTree>
    <p:extLst>
      <p:ext uri="{BB962C8B-B14F-4D97-AF65-F5344CB8AC3E}">
        <p14:creationId xmlns:p14="http://schemas.microsoft.com/office/powerpoint/2010/main" val="4244085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,non-Roma who do not have these same views around food can be considered ‘unclean’ and food will not be shared or eaten in close proximity for fear of being ‘polluted. (Council of Europe). </a:t>
            </a:r>
          </a:p>
        </p:txBody>
      </p:sp>
      <p:sp>
        <p:nvSpPr>
          <p:cNvPr id="4" name="Slide Number Placeholder 3"/>
          <p:cNvSpPr>
            <a:spLocks noGrp="1"/>
          </p:cNvSpPr>
          <p:nvPr>
            <p:ph type="sldNum" sz="quarter" idx="5"/>
          </p:nvPr>
        </p:nvSpPr>
        <p:spPr/>
        <p:txBody>
          <a:bodyPr/>
          <a:lstStyle/>
          <a:p>
            <a:fld id="{FDB7C829-5261-4283-9B87-F9D4B5307E7B}" type="slidenum">
              <a:rPr lang="en-GB" smtClean="0"/>
              <a:t>13</a:t>
            </a:fld>
            <a:endParaRPr lang="en-GB"/>
          </a:p>
        </p:txBody>
      </p:sp>
    </p:spTree>
    <p:extLst>
      <p:ext uri="{BB962C8B-B14F-4D97-AF65-F5344CB8AC3E}">
        <p14:creationId xmlns:p14="http://schemas.microsoft.com/office/powerpoint/2010/main" val="25736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Simona to discuss how police turning up at your door will be seen as a sign that you have done something wrong – shameful, leads to gossip.</a:t>
            </a:r>
          </a:p>
          <a:p>
            <a:endParaRPr lang="en-GB" dirty="0"/>
          </a:p>
          <a:p>
            <a:r>
              <a:rPr lang="en-GB" dirty="0"/>
              <a:t>Lia to expand on NGOs and need to be specific about what the NGOs could do, what we mean by assistance as not used to help and could be mistrust. Case study of woman with her baby that did not have a birth certificate and need to meet their immediate needs to ensure more active engagement. </a:t>
            </a:r>
          </a:p>
        </p:txBody>
      </p:sp>
      <p:sp>
        <p:nvSpPr>
          <p:cNvPr id="4" name="Slide Number Placeholder 3"/>
          <p:cNvSpPr>
            <a:spLocks noGrp="1"/>
          </p:cNvSpPr>
          <p:nvPr>
            <p:ph type="sldNum" sz="quarter" idx="5"/>
          </p:nvPr>
        </p:nvSpPr>
        <p:spPr/>
        <p:txBody>
          <a:bodyPr/>
          <a:lstStyle/>
          <a:p>
            <a:fld id="{FDB7C829-5261-4283-9B87-F9D4B5307E7B}" type="slidenum">
              <a:rPr lang="en-GB" smtClean="0"/>
              <a:t>14</a:t>
            </a:fld>
            <a:endParaRPr lang="en-GB"/>
          </a:p>
        </p:txBody>
      </p:sp>
    </p:spTree>
    <p:extLst>
      <p:ext uri="{BB962C8B-B14F-4D97-AF65-F5344CB8AC3E}">
        <p14:creationId xmlns:p14="http://schemas.microsoft.com/office/powerpoint/2010/main" val="4041572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Patience - LIA @ IJM to talk about how Roma/Romanian (check if both) may not be used to be asked how they are, or emotional things that have happened to them, so the importance to take your time at the start.</a:t>
            </a:r>
          </a:p>
          <a:p>
            <a:endParaRPr lang="en-GB" dirty="0"/>
          </a:p>
          <a:p>
            <a:r>
              <a:rPr lang="en-GB" dirty="0"/>
              <a:t>Simona to discuss interpreters when looking out for potential learning difficulties – victim will say born when the flowers come out, but interpreter will say Springtime – case of female begging.</a:t>
            </a:r>
          </a:p>
          <a:p>
            <a:endParaRPr lang="en-GB" dirty="0"/>
          </a:p>
          <a:p>
            <a:r>
              <a:rPr lang="en-GB" dirty="0"/>
              <a:t>Stereotype – Simona to expand on this and mention how on patrol used to hear ‘Romanian looking male/female seen…’ but can have blond blue eyed or dark hair and eyes…</a:t>
            </a:r>
          </a:p>
          <a:p>
            <a:endParaRPr lang="en-GB" dirty="0"/>
          </a:p>
          <a:p>
            <a:r>
              <a:rPr lang="en-GB" dirty="0"/>
              <a:t>Lia to give more information on address details – tracking cases when have a warrant</a:t>
            </a:r>
          </a:p>
          <a:p>
            <a:endParaRPr lang="en-GB" dirty="0"/>
          </a:p>
        </p:txBody>
      </p:sp>
      <p:sp>
        <p:nvSpPr>
          <p:cNvPr id="4" name="Slide Number Placeholder 3"/>
          <p:cNvSpPr>
            <a:spLocks noGrp="1"/>
          </p:cNvSpPr>
          <p:nvPr>
            <p:ph type="sldNum" sz="quarter" idx="5"/>
          </p:nvPr>
        </p:nvSpPr>
        <p:spPr/>
        <p:txBody>
          <a:bodyPr/>
          <a:lstStyle/>
          <a:p>
            <a:fld id="{FDB7C829-5261-4283-9B87-F9D4B5307E7B}" type="slidenum">
              <a:rPr lang="en-GB" smtClean="0"/>
              <a:t>15</a:t>
            </a:fld>
            <a:endParaRPr lang="en-GB"/>
          </a:p>
        </p:txBody>
      </p:sp>
    </p:spTree>
    <p:extLst>
      <p:ext uri="{BB962C8B-B14F-4D97-AF65-F5344CB8AC3E}">
        <p14:creationId xmlns:p14="http://schemas.microsoft.com/office/powerpoint/2010/main" val="274324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4914900"/>
          </a:xfrm>
        </p:spPr>
        <p:txBody>
          <a:bodyPr/>
          <a:lstStyle/>
          <a:p>
            <a:endParaRPr lang="en-GB" dirty="0"/>
          </a:p>
        </p:txBody>
      </p:sp>
      <p:sp>
        <p:nvSpPr>
          <p:cNvPr id="4" name="Slide Number Placeholder 3"/>
          <p:cNvSpPr>
            <a:spLocks noGrp="1"/>
          </p:cNvSpPr>
          <p:nvPr>
            <p:ph type="sldNum" sz="quarter" idx="5"/>
          </p:nvPr>
        </p:nvSpPr>
        <p:spPr/>
        <p:txBody>
          <a:bodyPr/>
          <a:lstStyle/>
          <a:p>
            <a:fld id="{FDB7C829-5261-4283-9B87-F9D4B5307E7B}" type="slidenum">
              <a:rPr lang="en-GB" smtClean="0"/>
              <a:t>2</a:t>
            </a:fld>
            <a:endParaRPr lang="en-GB"/>
          </a:p>
        </p:txBody>
      </p:sp>
    </p:spTree>
    <p:extLst>
      <p:ext uri="{BB962C8B-B14F-4D97-AF65-F5344CB8AC3E}">
        <p14:creationId xmlns:p14="http://schemas.microsoft.com/office/powerpoint/2010/main" val="36813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B7C829-5261-4283-9B87-F9D4B5307E7B}" type="slidenum">
              <a:rPr lang="en-GB" smtClean="0"/>
              <a:t>3</a:t>
            </a:fld>
            <a:endParaRPr lang="en-GB"/>
          </a:p>
        </p:txBody>
      </p:sp>
    </p:spTree>
    <p:extLst>
      <p:ext uri="{BB962C8B-B14F-4D97-AF65-F5344CB8AC3E}">
        <p14:creationId xmlns:p14="http://schemas.microsoft.com/office/powerpoint/2010/main" val="75568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B7C829-5261-4283-9B87-F9D4B5307E7B}" type="slidenum">
              <a:rPr lang="en-GB" smtClean="0"/>
              <a:t>4</a:t>
            </a:fld>
            <a:endParaRPr lang="en-GB"/>
          </a:p>
        </p:txBody>
      </p:sp>
    </p:spTree>
    <p:extLst>
      <p:ext uri="{BB962C8B-B14F-4D97-AF65-F5344CB8AC3E}">
        <p14:creationId xmlns:p14="http://schemas.microsoft.com/office/powerpoint/2010/main" val="354473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(Simona? for pronunciation)</a:t>
            </a:r>
          </a:p>
          <a:p>
            <a:endParaRPr lang="en-GB" dirty="0"/>
          </a:p>
        </p:txBody>
      </p:sp>
      <p:sp>
        <p:nvSpPr>
          <p:cNvPr id="4" name="Slide Number Placeholder 3"/>
          <p:cNvSpPr>
            <a:spLocks noGrp="1"/>
          </p:cNvSpPr>
          <p:nvPr>
            <p:ph type="sldNum" sz="quarter" idx="5"/>
          </p:nvPr>
        </p:nvSpPr>
        <p:spPr/>
        <p:txBody>
          <a:bodyPr/>
          <a:lstStyle/>
          <a:p>
            <a:fld id="{FDB7C829-5261-4283-9B87-F9D4B5307E7B}" type="slidenum">
              <a:rPr lang="en-GB" smtClean="0"/>
              <a:t>5</a:t>
            </a:fld>
            <a:endParaRPr lang="en-GB"/>
          </a:p>
        </p:txBody>
      </p:sp>
    </p:spTree>
    <p:extLst>
      <p:ext uri="{BB962C8B-B14F-4D97-AF65-F5344CB8AC3E}">
        <p14:creationId xmlns:p14="http://schemas.microsoft.com/office/powerpoint/2010/main" val="3219516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B7C829-5261-4283-9B87-F9D4B5307E7B}" type="slidenum">
              <a:rPr lang="en-GB" smtClean="0"/>
              <a:t>7</a:t>
            </a:fld>
            <a:endParaRPr lang="en-GB"/>
          </a:p>
        </p:txBody>
      </p:sp>
    </p:spTree>
    <p:extLst>
      <p:ext uri="{BB962C8B-B14F-4D97-AF65-F5344CB8AC3E}">
        <p14:creationId xmlns:p14="http://schemas.microsoft.com/office/powerpoint/2010/main" val="200352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B7C829-5261-4283-9B87-F9D4B5307E7B}" type="slidenum">
              <a:rPr lang="en-GB" smtClean="0"/>
              <a:t>8</a:t>
            </a:fld>
            <a:endParaRPr lang="en-GB"/>
          </a:p>
        </p:txBody>
      </p:sp>
    </p:spTree>
    <p:extLst>
      <p:ext uri="{BB962C8B-B14F-4D97-AF65-F5344CB8AC3E}">
        <p14:creationId xmlns:p14="http://schemas.microsoft.com/office/powerpoint/2010/main" val="426681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video is (17 mins long with ads) to watch in own time</a:t>
            </a:r>
          </a:p>
          <a:p>
            <a:endParaRPr lang="en-GB" dirty="0"/>
          </a:p>
          <a:p>
            <a:r>
              <a:rPr lang="en-GB" dirty="0"/>
              <a:t>Simona to discuss </a:t>
            </a:r>
            <a:r>
              <a:rPr lang="en-GB" dirty="0" err="1"/>
              <a:t>W.Mids</a:t>
            </a:r>
            <a:r>
              <a:rPr lang="en-GB" dirty="0"/>
              <a:t> case of mistake made on comms when describing Roma man convicted rather than Romanian.  Also in video – looking to ban the term Roma as too similar to Romanian.</a:t>
            </a:r>
          </a:p>
        </p:txBody>
      </p:sp>
      <p:sp>
        <p:nvSpPr>
          <p:cNvPr id="4" name="Slide Number Placeholder 3"/>
          <p:cNvSpPr>
            <a:spLocks noGrp="1"/>
          </p:cNvSpPr>
          <p:nvPr>
            <p:ph type="sldNum" sz="quarter" idx="5"/>
          </p:nvPr>
        </p:nvSpPr>
        <p:spPr/>
        <p:txBody>
          <a:bodyPr/>
          <a:lstStyle/>
          <a:p>
            <a:fld id="{FDB7C829-5261-4283-9B87-F9D4B5307E7B}" type="slidenum">
              <a:rPr lang="en-GB" smtClean="0"/>
              <a:t>9</a:t>
            </a:fld>
            <a:endParaRPr lang="en-GB"/>
          </a:p>
        </p:txBody>
      </p:sp>
    </p:spTree>
    <p:extLst>
      <p:ext uri="{BB962C8B-B14F-4D97-AF65-F5344CB8AC3E}">
        <p14:creationId xmlns:p14="http://schemas.microsoft.com/office/powerpoint/2010/main" val="236412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Roma may refer to aunt uncle or husband wife but not be actually married or a true connection </a:t>
            </a:r>
          </a:p>
          <a:p>
            <a:endParaRPr lang="en-GB" dirty="0"/>
          </a:p>
          <a:p>
            <a:r>
              <a:rPr lang="en-GB" dirty="0"/>
              <a:t>*Lia – to come in with how perpetrators can use the term ‘wife’ as a means of control, victim will think they care. use of term ‘boys’ to refer to children in general.</a:t>
            </a:r>
          </a:p>
          <a:p>
            <a:endParaRPr lang="en-GB" dirty="0"/>
          </a:p>
          <a:p>
            <a:r>
              <a:rPr lang="en-GB" dirty="0"/>
              <a:t>**Simona case examples highlighting differences and of Roma marriages, to talk about cases in </a:t>
            </a:r>
            <a:r>
              <a:rPr lang="en-GB" dirty="0" err="1"/>
              <a:t>B’ham</a:t>
            </a:r>
            <a:r>
              <a:rPr lang="en-GB" dirty="0"/>
              <a:t> during pregnancy team of Roma marrying young and of 27 year old with 7 children, illiterate, signed name with ‘X’, power of God that they were pregnant</a:t>
            </a:r>
          </a:p>
          <a:p>
            <a:endParaRPr lang="en-GB" dirty="0"/>
          </a:p>
        </p:txBody>
      </p:sp>
      <p:sp>
        <p:nvSpPr>
          <p:cNvPr id="4" name="Slide Number Placeholder 3"/>
          <p:cNvSpPr>
            <a:spLocks noGrp="1"/>
          </p:cNvSpPr>
          <p:nvPr>
            <p:ph type="sldNum" sz="quarter" idx="5"/>
          </p:nvPr>
        </p:nvSpPr>
        <p:spPr/>
        <p:txBody>
          <a:bodyPr/>
          <a:lstStyle/>
          <a:p>
            <a:fld id="{FDB7C829-5261-4283-9B87-F9D4B5307E7B}" type="slidenum">
              <a:rPr lang="en-GB" smtClean="0"/>
              <a:t>10</a:t>
            </a:fld>
            <a:endParaRPr lang="en-GB"/>
          </a:p>
        </p:txBody>
      </p:sp>
    </p:spTree>
    <p:extLst>
      <p:ext uri="{BB962C8B-B14F-4D97-AF65-F5344CB8AC3E}">
        <p14:creationId xmlns:p14="http://schemas.microsoft.com/office/powerpoint/2010/main" val="205767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5332412" y="5883275"/>
            <a:ext cx="432404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177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884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875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alibri"/>
                <a:ea typeface="+mn-ea"/>
                <a:cs typeface="+mn-cs"/>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alibri"/>
                <a:ea typeface="+mn-ea"/>
                <a:cs typeface="+mn-cs"/>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8511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4785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alibri"/>
                <a:ea typeface="+mn-ea"/>
                <a:cs typeface="+mn-cs"/>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alibri"/>
                <a:ea typeface="+mn-ea"/>
                <a:cs typeface="+mn-cs"/>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971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7502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7865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5164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5332412" y="5883275"/>
            <a:ext cx="432404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229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0951856" y="5867131"/>
            <a:ext cx="5511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8903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0951856" y="5867131"/>
            <a:ext cx="5511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2999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1485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1529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4158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1208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7354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0055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5149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5780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alibri"/>
                <a:ea typeface="+mn-ea"/>
                <a:cs typeface="+mn-cs"/>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alibri"/>
                <a:ea typeface="+mn-ea"/>
                <a:cs typeface="+mn-cs"/>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14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2772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4796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alibri"/>
                <a:ea typeface="+mn-ea"/>
                <a:cs typeface="+mn-cs"/>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alibri"/>
                <a:ea typeface="+mn-ea"/>
                <a:cs typeface="+mn-cs"/>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0728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75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994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1773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3228690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1467999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133143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3963732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241746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3017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15787724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498453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4275729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846918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2386078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1090830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2595805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604659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835035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185590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85179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1600698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FEB2C5-FA47-4B74-8502-06414CBCAFA6}" type="datetimeFigureOut">
              <a:rPr lang="en-GB" smtClean="0"/>
              <a:pPr/>
              <a:t>23/05/2024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406F9-A99F-43B7-A079-B859F73794A3}" type="slidenum">
              <a:rPr lang="en-GB" smtClean="0"/>
              <a:pPr/>
              <a:t>‹#›</a:t>
            </a:fld>
            <a:endParaRPr lang="en-GB"/>
          </a:p>
        </p:txBody>
      </p:sp>
    </p:spTree>
    <p:extLst>
      <p:ext uri="{BB962C8B-B14F-4D97-AF65-F5344CB8AC3E}">
        <p14:creationId xmlns:p14="http://schemas.microsoft.com/office/powerpoint/2010/main" val="210471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711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44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591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431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82516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FEB2C5-FA47-4B74-8502-06414CBCAFA6}" type="datetimeFigureOut">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23/05/2024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F406F9-A99F-43B7-A079-B859F73794A3}"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7459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FEB2C5-FA47-4B74-8502-06414CBCAFA6}" type="datetimeFigureOut">
              <a:rPr lang="en-GB" smtClean="0"/>
              <a:pPr/>
              <a:t>23/05/2024</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F406F9-A99F-43B7-A079-B859F73794A3}" type="slidenum">
              <a:rPr lang="en-GB" smtClean="0"/>
              <a:pPr/>
              <a:t>‹#›</a:t>
            </a:fld>
            <a:endParaRPr lang="en-GB"/>
          </a:p>
        </p:txBody>
      </p:sp>
    </p:spTree>
    <p:extLst>
      <p:ext uri="{BB962C8B-B14F-4D97-AF65-F5344CB8AC3E}">
        <p14:creationId xmlns:p14="http://schemas.microsoft.com/office/powerpoint/2010/main" val="22655183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8CF176-0640-37F5-F852-63A147F6577D}"/>
              </a:ext>
            </a:extLst>
          </p:cNvPr>
          <p:cNvPicPr>
            <a:picLocks noChangeAspect="1"/>
          </p:cNvPicPr>
          <p:nvPr/>
        </p:nvPicPr>
        <p:blipFill>
          <a:blip r:embed="rId3"/>
          <a:stretch>
            <a:fillRect/>
          </a:stretch>
        </p:blipFill>
        <p:spPr>
          <a:xfrm>
            <a:off x="10280861" y="285750"/>
            <a:ext cx="1627270" cy="1584285"/>
          </a:xfrm>
          <a:prstGeom prst="rect">
            <a:avLst/>
          </a:prstGeom>
        </p:spPr>
      </p:pic>
      <p:sp>
        <p:nvSpPr>
          <p:cNvPr id="5" name="Subtitle 2">
            <a:extLst>
              <a:ext uri="{FF2B5EF4-FFF2-40B4-BE49-F238E27FC236}">
                <a16:creationId xmlns:a16="http://schemas.microsoft.com/office/drawing/2014/main" id="{D991F9C1-E18F-4207-8340-AA1F15015389}"/>
              </a:ext>
            </a:extLst>
          </p:cNvPr>
          <p:cNvSpPr txBox="1">
            <a:spLocks/>
          </p:cNvSpPr>
          <p:nvPr/>
        </p:nvSpPr>
        <p:spPr>
          <a:xfrm>
            <a:off x="3505341" y="939915"/>
            <a:ext cx="5617028" cy="167835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BC1C1C">
                  <a:lumMod val="75000"/>
                </a:srgbClr>
              </a:buClr>
              <a:buSzPct val="145000"/>
              <a:buFont typeface="Arial"/>
              <a:buNone/>
              <a:tabLst/>
              <a:defRPr/>
            </a:pPr>
            <a:r>
              <a:rPr lang="en-GB" sz="4000" b="1" dirty="0">
                <a:solidFill>
                  <a:prstClr val="black"/>
                </a:solidFill>
                <a:latin typeface="Calibri" panose="020F0502020204030204" pitchFamily="34" charset="0"/>
              </a:rPr>
              <a:t>Albania Cultural Webinar</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ndParaRPr>
          </a:p>
        </p:txBody>
      </p:sp>
      <p:pic>
        <p:nvPicPr>
          <p:cNvPr id="2" name="Picture 1">
            <a:extLst>
              <a:ext uri="{FF2B5EF4-FFF2-40B4-BE49-F238E27FC236}">
                <a16:creationId xmlns:a16="http://schemas.microsoft.com/office/drawing/2014/main" id="{8AA453E6-9479-DF79-058F-9D48495C3DFA}"/>
              </a:ext>
            </a:extLst>
          </p:cNvPr>
          <p:cNvPicPr>
            <a:picLocks noChangeAspect="1"/>
          </p:cNvPicPr>
          <p:nvPr/>
        </p:nvPicPr>
        <p:blipFill>
          <a:blip r:embed="rId4"/>
          <a:stretch>
            <a:fillRect/>
          </a:stretch>
        </p:blipFill>
        <p:spPr>
          <a:xfrm>
            <a:off x="3904865" y="2235720"/>
            <a:ext cx="5032627" cy="3591501"/>
          </a:xfrm>
          <a:prstGeom prst="rect">
            <a:avLst/>
          </a:prstGeom>
        </p:spPr>
      </p:pic>
    </p:spTree>
    <p:extLst>
      <p:ext uri="{BB962C8B-B14F-4D97-AF65-F5344CB8AC3E}">
        <p14:creationId xmlns:p14="http://schemas.microsoft.com/office/powerpoint/2010/main" val="129522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5977E8-90B1-ED02-AB3C-3E71AE7CBED7}"/>
              </a:ext>
            </a:extLst>
          </p:cNvPr>
          <p:cNvSpPr>
            <a:spLocks noGrp="1"/>
          </p:cNvSpPr>
          <p:nvPr>
            <p:ph type="title"/>
          </p:nvPr>
        </p:nvSpPr>
        <p:spPr>
          <a:xfrm>
            <a:off x="1703384" y="0"/>
            <a:ext cx="10018713" cy="752475"/>
          </a:xfrm>
        </p:spPr>
        <p:txBody>
          <a:bodyPr/>
          <a:lstStyle/>
          <a:p>
            <a:r>
              <a:rPr lang="en-GB" dirty="0"/>
              <a:t>Family structure/gender dynamics</a:t>
            </a:r>
          </a:p>
        </p:txBody>
      </p:sp>
      <p:sp>
        <p:nvSpPr>
          <p:cNvPr id="8" name="Content Placeholder 7">
            <a:extLst>
              <a:ext uri="{FF2B5EF4-FFF2-40B4-BE49-F238E27FC236}">
                <a16:creationId xmlns:a16="http://schemas.microsoft.com/office/drawing/2014/main" id="{398AA69C-3053-AB47-434D-42F4958D9FE7}"/>
              </a:ext>
            </a:extLst>
          </p:cNvPr>
          <p:cNvSpPr>
            <a:spLocks noGrp="1"/>
          </p:cNvSpPr>
          <p:nvPr>
            <p:ph idx="1"/>
          </p:nvPr>
        </p:nvSpPr>
        <p:spPr>
          <a:xfrm>
            <a:off x="1573207" y="672883"/>
            <a:ext cx="10148890" cy="5771459"/>
          </a:xfrm>
        </p:spPr>
        <p:txBody>
          <a:bodyPr>
            <a:normAutofit fontScale="70000" lnSpcReduction="20000"/>
          </a:bodyPr>
          <a:lstStyle/>
          <a:p>
            <a:r>
              <a:rPr lang="en-GB" dirty="0"/>
              <a:t>Importance - taking care of family, embedded within besa, pride, strong family ties, lack of welfare system.</a:t>
            </a:r>
          </a:p>
          <a:p>
            <a:r>
              <a:rPr lang="en-GB" dirty="0"/>
              <a:t>Strong gender roles. Men as providers, decision-makers.  Females as home makers, more submissive. Gain status if produce sons.  Urban areas more progressive, now being seen in powerful roles,  inequality still exists.</a:t>
            </a:r>
          </a:p>
          <a:p>
            <a:r>
              <a:rPr lang="en-GB" dirty="0"/>
              <a:t>Lack of interest on where family income has come from – crime proceeds.</a:t>
            </a:r>
          </a:p>
          <a:p>
            <a:r>
              <a:rPr lang="en-GB" dirty="0"/>
              <a:t>Marriage usually within own region and religion.  Traditional societies - arranged marriages. </a:t>
            </a:r>
          </a:p>
          <a:p>
            <a:pPr marL="0" indent="0">
              <a:buNone/>
            </a:pPr>
            <a:r>
              <a:rPr lang="en-GB" b="1" dirty="0"/>
              <a:t>	(case study of </a:t>
            </a:r>
            <a:r>
              <a:rPr lang="en-GB" b="1" dirty="0" err="1"/>
              <a:t>nusja</a:t>
            </a:r>
            <a:r>
              <a:rPr lang="en-GB" b="1" dirty="0"/>
              <a:t> abuse)</a:t>
            </a:r>
          </a:p>
          <a:p>
            <a:r>
              <a:rPr lang="en-GB" dirty="0"/>
              <a:t>Difference in gender friendship groups.</a:t>
            </a:r>
          </a:p>
          <a:p>
            <a:r>
              <a:rPr lang="en-GB" dirty="0"/>
              <a:t>Role names – </a:t>
            </a:r>
            <a:r>
              <a:rPr lang="en-GB" dirty="0" err="1"/>
              <a:t>Nusja</a:t>
            </a:r>
            <a:r>
              <a:rPr lang="en-GB" dirty="0"/>
              <a:t> = bride, </a:t>
            </a:r>
            <a:r>
              <a:rPr lang="en-GB" dirty="0" err="1"/>
              <a:t>Xhaxha</a:t>
            </a:r>
            <a:r>
              <a:rPr lang="en-GB" sz="1800" dirty="0"/>
              <a:t> </a:t>
            </a:r>
            <a:r>
              <a:rPr lang="en-GB" dirty="0"/>
              <a:t>= uncle, </a:t>
            </a:r>
            <a:r>
              <a:rPr lang="en-GB" dirty="0" err="1"/>
              <a:t>Mërgim</a:t>
            </a:r>
            <a:r>
              <a:rPr lang="en-GB" dirty="0"/>
              <a:t>: life abroad as an emigrant, can also mean exile or </a:t>
            </a:r>
            <a:r>
              <a:rPr lang="en-GB" dirty="0" err="1"/>
              <a:t>Kurbet</a:t>
            </a:r>
            <a:r>
              <a:rPr lang="en-GB" dirty="0"/>
              <a:t>: living elsewhere as a foreigner.</a:t>
            </a:r>
          </a:p>
          <a:p>
            <a:r>
              <a:rPr lang="en-GB" dirty="0"/>
              <a:t>Children – pride if succeed, boys inherit.</a:t>
            </a:r>
          </a:p>
          <a:p>
            <a:r>
              <a:rPr lang="en-GB" dirty="0"/>
              <a:t>Extended, large families. Shared household and pool of resources. Urban areas more nuclear structure.</a:t>
            </a:r>
          </a:p>
          <a:p>
            <a:r>
              <a:rPr lang="en-GB" dirty="0"/>
              <a:t>North and South different customs, North – Kanun law.</a:t>
            </a:r>
          </a:p>
          <a:p>
            <a:r>
              <a:rPr lang="en-GB" dirty="0"/>
              <a:t>Rural more traditional, urban more forgiving, modern views.</a:t>
            </a:r>
          </a:p>
          <a:p>
            <a:pPr marL="0" indent="0">
              <a:buNone/>
            </a:pPr>
            <a:r>
              <a:rPr lang="en-GB" b="1" dirty="0"/>
              <a:t>Tip: Street culture on the increase – divorce, family breakdown, migration, gangs may replace family. Besa reinvigorated to create trust.  Look after your ‘</a:t>
            </a:r>
            <a:r>
              <a:rPr lang="en-GB" b="1" dirty="0" err="1"/>
              <a:t>miqtë</a:t>
            </a:r>
            <a:r>
              <a:rPr lang="en-GB" b="1" dirty="0"/>
              <a:t>’ or friends.</a:t>
            </a:r>
          </a:p>
          <a:p>
            <a:pPr marL="0" indent="0">
              <a:buNone/>
            </a:pPr>
            <a:endParaRPr lang="en-GB" dirty="0"/>
          </a:p>
        </p:txBody>
      </p:sp>
      <p:pic>
        <p:nvPicPr>
          <p:cNvPr id="3" name="Picture 2">
            <a:extLst>
              <a:ext uri="{FF2B5EF4-FFF2-40B4-BE49-F238E27FC236}">
                <a16:creationId xmlns:a16="http://schemas.microsoft.com/office/drawing/2014/main" id="{C51B27F9-B780-63C0-02F7-8795E2763828}"/>
              </a:ext>
            </a:extLst>
          </p:cNvPr>
          <p:cNvPicPr>
            <a:picLocks noChangeAspect="1"/>
          </p:cNvPicPr>
          <p:nvPr/>
        </p:nvPicPr>
        <p:blipFill>
          <a:blip r:embed="rId3"/>
          <a:stretch>
            <a:fillRect/>
          </a:stretch>
        </p:blipFill>
        <p:spPr>
          <a:xfrm>
            <a:off x="10178142" y="5549939"/>
            <a:ext cx="1768149" cy="1177956"/>
          </a:xfrm>
          <a:prstGeom prst="rect">
            <a:avLst/>
          </a:prstGeom>
        </p:spPr>
      </p:pic>
    </p:spTree>
    <p:extLst>
      <p:ext uri="{BB962C8B-B14F-4D97-AF65-F5344CB8AC3E}">
        <p14:creationId xmlns:p14="http://schemas.microsoft.com/office/powerpoint/2010/main" val="196764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F31F-A982-46DB-AFB7-E42A8A009A33}"/>
              </a:ext>
            </a:extLst>
          </p:cNvPr>
          <p:cNvSpPr>
            <a:spLocks noGrp="1"/>
          </p:cNvSpPr>
          <p:nvPr>
            <p:ph type="title"/>
          </p:nvPr>
        </p:nvSpPr>
        <p:spPr>
          <a:xfrm>
            <a:off x="763571" y="207390"/>
            <a:ext cx="10963373" cy="961535"/>
          </a:xfrm>
        </p:spPr>
        <p:txBody>
          <a:bodyPr>
            <a:normAutofit fontScale="90000"/>
          </a:bodyPr>
          <a:lstStyle/>
          <a:p>
            <a:r>
              <a:rPr lang="en-GB" b="1" dirty="0"/>
              <a:t>Issues related to Education</a:t>
            </a:r>
            <a:br>
              <a:rPr lang="en-GB" dirty="0"/>
            </a:br>
            <a:endParaRPr lang="en-GB" dirty="0"/>
          </a:p>
        </p:txBody>
      </p:sp>
      <p:sp>
        <p:nvSpPr>
          <p:cNvPr id="3" name="Content Placeholder 2">
            <a:extLst>
              <a:ext uri="{FF2B5EF4-FFF2-40B4-BE49-F238E27FC236}">
                <a16:creationId xmlns:a16="http://schemas.microsoft.com/office/drawing/2014/main" id="{60435372-335A-419D-8D5C-BCF7E29F34B6}"/>
              </a:ext>
            </a:extLst>
          </p:cNvPr>
          <p:cNvSpPr>
            <a:spLocks noGrp="1"/>
          </p:cNvSpPr>
          <p:nvPr>
            <p:ph idx="1"/>
          </p:nvPr>
        </p:nvSpPr>
        <p:spPr>
          <a:xfrm>
            <a:off x="1625627" y="975675"/>
            <a:ext cx="5010758" cy="5882325"/>
          </a:xfrm>
        </p:spPr>
        <p:txBody>
          <a:bodyPr>
            <a:normAutofit fontScale="92500" lnSpcReduction="10000"/>
          </a:bodyPr>
          <a:lstStyle/>
          <a:p>
            <a:pPr marL="0" indent="0">
              <a:buNone/>
            </a:pPr>
            <a:r>
              <a:rPr lang="en-GB" b="1" dirty="0"/>
              <a:t>Urban vs. Rural Dynamics</a:t>
            </a:r>
            <a:endParaRPr lang="en-GB" dirty="0"/>
          </a:p>
          <a:p>
            <a:r>
              <a:rPr lang="en-GB" b="1" dirty="0"/>
              <a:t>Urban Areas:</a:t>
            </a:r>
            <a:endParaRPr lang="en-GB" dirty="0"/>
          </a:p>
          <a:p>
            <a:pPr lvl="1"/>
            <a:r>
              <a:rPr lang="en-GB" dirty="0"/>
              <a:t>More diverse career opportunities.</a:t>
            </a:r>
          </a:p>
          <a:p>
            <a:pPr lvl="1"/>
            <a:r>
              <a:rPr lang="en-GB" dirty="0"/>
              <a:t>More opportunities for women/girls to pursue education.</a:t>
            </a:r>
          </a:p>
          <a:p>
            <a:r>
              <a:rPr lang="en-GB" b="1" dirty="0"/>
              <a:t>Rural Areas:</a:t>
            </a:r>
            <a:endParaRPr lang="en-GB" dirty="0"/>
          </a:p>
          <a:p>
            <a:pPr lvl="1"/>
            <a:r>
              <a:rPr lang="en-GB" dirty="0"/>
              <a:t>Emphasis on working the land.</a:t>
            </a:r>
          </a:p>
          <a:p>
            <a:pPr lvl="1"/>
            <a:r>
              <a:rPr lang="en-GB" dirty="0"/>
              <a:t>Gender roles more traditional.</a:t>
            </a:r>
          </a:p>
          <a:p>
            <a:pPr marL="0" indent="0">
              <a:buNone/>
            </a:pPr>
            <a:r>
              <a:rPr lang="en-GB" b="1" dirty="0"/>
              <a:t>Impact of Traditional Gender Roles</a:t>
            </a:r>
            <a:endParaRPr lang="en-GB" dirty="0"/>
          </a:p>
          <a:p>
            <a:pPr lvl="1"/>
            <a:r>
              <a:rPr lang="en-GB" dirty="0"/>
              <a:t>Men often decide who attends school.</a:t>
            </a:r>
          </a:p>
          <a:p>
            <a:pPr lvl="1"/>
            <a:r>
              <a:rPr lang="en-GB" dirty="0"/>
              <a:t>Approval of career choices for children.</a:t>
            </a:r>
          </a:p>
          <a:p>
            <a:pPr lvl="1"/>
            <a:r>
              <a:rPr lang="en-GB" dirty="0"/>
              <a:t>Physically developed girls may be prevented from attending school.</a:t>
            </a:r>
          </a:p>
          <a:p>
            <a:pPr lvl="1"/>
            <a:r>
              <a:rPr lang="en-GB" dirty="0"/>
              <a:t>Early marriage is common (in rural areas).</a:t>
            </a:r>
          </a:p>
          <a:p>
            <a:endParaRPr lang="en-GB" dirty="0"/>
          </a:p>
        </p:txBody>
      </p:sp>
      <p:sp>
        <p:nvSpPr>
          <p:cNvPr id="4" name="Content Placeholder 2">
            <a:extLst>
              <a:ext uri="{FF2B5EF4-FFF2-40B4-BE49-F238E27FC236}">
                <a16:creationId xmlns:a16="http://schemas.microsoft.com/office/drawing/2014/main" id="{D4A40E0F-C104-49FD-8D31-CC7286A18A60}"/>
              </a:ext>
            </a:extLst>
          </p:cNvPr>
          <p:cNvSpPr txBox="1">
            <a:spLocks/>
          </p:cNvSpPr>
          <p:nvPr/>
        </p:nvSpPr>
        <p:spPr>
          <a:xfrm>
            <a:off x="6806153" y="975675"/>
            <a:ext cx="5385847" cy="622640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GB" sz="2200" b="1" dirty="0"/>
              <a:t>Instant Gratification vs. Long-Term Success</a:t>
            </a:r>
            <a:endParaRPr lang="en-GB" sz="2200" dirty="0"/>
          </a:p>
          <a:p>
            <a:pPr marL="0" indent="0">
              <a:buNone/>
            </a:pPr>
            <a:r>
              <a:rPr lang="en-GB" sz="2200" b="1" dirty="0"/>
              <a:t>Wealth as a Measure of Success</a:t>
            </a:r>
            <a:endParaRPr lang="en-GB" sz="2200" dirty="0"/>
          </a:p>
          <a:p>
            <a:pPr marL="0" indent="0">
              <a:buNone/>
            </a:pPr>
            <a:r>
              <a:rPr lang="en-GB" sz="2200" b="1" dirty="0"/>
              <a:t>Parental Pressure</a:t>
            </a:r>
            <a:r>
              <a:rPr lang="en-GB" b="1" dirty="0"/>
              <a:t> </a:t>
            </a:r>
          </a:p>
          <a:p>
            <a:pPr>
              <a:buFont typeface="Arial" panose="020B0604020202020204" pitchFamily="34" charset="0"/>
              <a:buChar char="•"/>
            </a:pPr>
            <a:r>
              <a:rPr lang="en-GB" sz="1900" dirty="0"/>
              <a:t>Often prioritise sons</a:t>
            </a:r>
          </a:p>
          <a:p>
            <a:pPr>
              <a:buFont typeface="Arial" panose="020B0604020202020204" pitchFamily="34" charset="0"/>
              <a:buChar char="•"/>
            </a:pPr>
            <a:r>
              <a:rPr lang="en-GB" sz="1900" dirty="0"/>
              <a:t>Migration encouraged if children do not excel</a:t>
            </a:r>
          </a:p>
          <a:p>
            <a:pPr marL="0" indent="0">
              <a:buNone/>
            </a:pPr>
            <a:r>
              <a:rPr lang="en-GB" sz="2200" b="1" dirty="0"/>
              <a:t>Limited Opportunities and Lack of Motivation/Support</a:t>
            </a:r>
          </a:p>
          <a:p>
            <a:r>
              <a:rPr lang="en-GB" sz="1900" dirty="0"/>
              <a:t>Education as a class issue</a:t>
            </a:r>
          </a:p>
          <a:p>
            <a:r>
              <a:rPr lang="en-GB" sz="1900" dirty="0"/>
              <a:t>High dropout rates due to migration, lack of support, bullying and social media influence.</a:t>
            </a:r>
          </a:p>
          <a:p>
            <a:pPr marL="0" indent="0">
              <a:buNone/>
            </a:pPr>
            <a:r>
              <a:rPr lang="en-GB" sz="2200" b="1" dirty="0"/>
              <a:t>Need for Systemic Changes</a:t>
            </a:r>
          </a:p>
          <a:p>
            <a:r>
              <a:rPr lang="en-GB" sz="1900" dirty="0"/>
              <a:t>Support for those with learning difficulties</a:t>
            </a:r>
          </a:p>
          <a:p>
            <a:r>
              <a:rPr lang="en-GB" sz="1900" dirty="0"/>
              <a:t>Issues of bullying and social education</a:t>
            </a:r>
            <a:r>
              <a:rPr lang="en-GB" dirty="0"/>
              <a:t>.</a:t>
            </a:r>
          </a:p>
          <a:p>
            <a:endParaRPr lang="en-GB" dirty="0"/>
          </a:p>
        </p:txBody>
      </p:sp>
      <p:pic>
        <p:nvPicPr>
          <p:cNvPr id="5" name="Picture 4">
            <a:extLst>
              <a:ext uri="{FF2B5EF4-FFF2-40B4-BE49-F238E27FC236}">
                <a16:creationId xmlns:a16="http://schemas.microsoft.com/office/drawing/2014/main" id="{66CB232F-6EF2-16F2-E49E-69F5A80AD566}"/>
              </a:ext>
            </a:extLst>
          </p:cNvPr>
          <p:cNvPicPr>
            <a:picLocks noChangeAspect="1"/>
          </p:cNvPicPr>
          <p:nvPr/>
        </p:nvPicPr>
        <p:blipFill>
          <a:blip r:embed="rId2"/>
          <a:stretch>
            <a:fillRect/>
          </a:stretch>
        </p:blipFill>
        <p:spPr>
          <a:xfrm>
            <a:off x="10249468" y="110765"/>
            <a:ext cx="1710004" cy="961535"/>
          </a:xfrm>
          <a:prstGeom prst="rect">
            <a:avLst/>
          </a:prstGeom>
        </p:spPr>
      </p:pic>
    </p:spTree>
    <p:extLst>
      <p:ext uri="{BB962C8B-B14F-4D97-AF65-F5344CB8AC3E}">
        <p14:creationId xmlns:p14="http://schemas.microsoft.com/office/powerpoint/2010/main" val="4172055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0D3B-57E1-A476-B2AB-361126312002}"/>
              </a:ext>
            </a:extLst>
          </p:cNvPr>
          <p:cNvSpPr>
            <a:spLocks noGrp="1"/>
          </p:cNvSpPr>
          <p:nvPr>
            <p:ph type="title"/>
          </p:nvPr>
        </p:nvSpPr>
        <p:spPr>
          <a:xfrm>
            <a:off x="1579561" y="1"/>
            <a:ext cx="10018713" cy="647700"/>
          </a:xfrm>
        </p:spPr>
        <p:txBody>
          <a:bodyPr>
            <a:normAutofit fontScale="90000"/>
          </a:bodyPr>
          <a:lstStyle/>
          <a:p>
            <a:r>
              <a:rPr lang="en-GB" b="1" i="0" dirty="0">
                <a:solidFill>
                  <a:srgbClr val="0D0D0D"/>
                </a:solidFill>
                <a:effectLst/>
                <a:latin typeface="Söhne"/>
              </a:rPr>
              <a:t>Religion and festivals</a:t>
            </a:r>
            <a:endParaRPr lang="en-GB" dirty="0"/>
          </a:p>
        </p:txBody>
      </p:sp>
      <p:sp>
        <p:nvSpPr>
          <p:cNvPr id="6" name="Content Placeholder 5">
            <a:extLst>
              <a:ext uri="{FF2B5EF4-FFF2-40B4-BE49-F238E27FC236}">
                <a16:creationId xmlns:a16="http://schemas.microsoft.com/office/drawing/2014/main" id="{F15733F2-043C-31E3-76A7-8A918333B60A}"/>
              </a:ext>
            </a:extLst>
          </p:cNvPr>
          <p:cNvSpPr>
            <a:spLocks noGrp="1"/>
          </p:cNvSpPr>
          <p:nvPr>
            <p:ph idx="1"/>
          </p:nvPr>
        </p:nvSpPr>
        <p:spPr>
          <a:xfrm>
            <a:off x="1705276" y="587962"/>
            <a:ext cx="5069597" cy="5682076"/>
          </a:xfrm>
        </p:spPr>
        <p:txBody>
          <a:bodyPr>
            <a:noAutofit/>
          </a:bodyPr>
          <a:lstStyle/>
          <a:p>
            <a:pPr marL="0" indent="0">
              <a:buNone/>
            </a:pPr>
            <a:r>
              <a:rPr lang="en-GB" sz="2200" b="1" dirty="0"/>
              <a:t>Main religions</a:t>
            </a:r>
          </a:p>
          <a:p>
            <a:pPr>
              <a:buClr>
                <a:srgbClr val="C00000"/>
              </a:buClr>
              <a:buFont typeface="Arial" panose="020B0604020202020204" pitchFamily="34" charset="0"/>
              <a:buChar char="•"/>
            </a:pPr>
            <a:r>
              <a:rPr lang="en-GB" sz="1900" dirty="0"/>
              <a:t>Muslim (majority) - Ottoman influence</a:t>
            </a:r>
          </a:p>
          <a:p>
            <a:pPr>
              <a:buClr>
                <a:srgbClr val="C00000"/>
              </a:buClr>
              <a:buFont typeface="Arial" panose="020B0604020202020204" pitchFamily="34" charset="0"/>
              <a:buChar char="•"/>
            </a:pPr>
            <a:r>
              <a:rPr lang="en-GB" sz="1900" dirty="0" err="1"/>
              <a:t>Bektashi</a:t>
            </a:r>
            <a:endParaRPr lang="en-GB" sz="1900" dirty="0"/>
          </a:p>
          <a:p>
            <a:pPr>
              <a:buClr>
                <a:srgbClr val="C00000"/>
              </a:buClr>
              <a:buFont typeface="Arial" panose="020B0604020202020204" pitchFamily="34" charset="0"/>
              <a:buChar char="•"/>
            </a:pPr>
            <a:r>
              <a:rPr lang="en-GB" sz="1900" dirty="0"/>
              <a:t>Orthodox</a:t>
            </a:r>
          </a:p>
          <a:p>
            <a:pPr>
              <a:buClr>
                <a:srgbClr val="C00000"/>
              </a:buClr>
              <a:buFont typeface="Arial" panose="020B0604020202020204" pitchFamily="34" charset="0"/>
              <a:buChar char="•"/>
            </a:pPr>
            <a:r>
              <a:rPr lang="en-GB" sz="1900" dirty="0"/>
              <a:t>Catholic</a:t>
            </a:r>
          </a:p>
          <a:p>
            <a:pPr marL="0" indent="0" algn="l">
              <a:buNone/>
            </a:pPr>
            <a:r>
              <a:rPr lang="en-GB" sz="2200" b="1" dirty="0"/>
              <a:t>Religious Landscape</a:t>
            </a:r>
          </a:p>
          <a:p>
            <a:pPr algn="l">
              <a:buClr>
                <a:srgbClr val="C00000"/>
              </a:buClr>
              <a:buFont typeface="Arial" panose="020B0604020202020204" pitchFamily="34" charset="0"/>
              <a:buChar char="•"/>
            </a:pPr>
            <a:r>
              <a:rPr lang="en-GB" sz="1900" dirty="0"/>
              <a:t>Statement rather than practicing, but rare not to believe in God.</a:t>
            </a:r>
          </a:p>
          <a:p>
            <a:pPr algn="l">
              <a:buClr>
                <a:srgbClr val="C00000"/>
              </a:buClr>
              <a:buFont typeface="Arial" panose="020B0604020202020204" pitchFamily="34" charset="0"/>
              <a:buChar char="•"/>
            </a:pPr>
            <a:r>
              <a:rPr lang="en-GB" sz="1900" dirty="0"/>
              <a:t>Cities are more mixed in religious beliefs.</a:t>
            </a:r>
          </a:p>
          <a:p>
            <a:pPr algn="l">
              <a:buClr>
                <a:srgbClr val="C00000"/>
              </a:buClr>
              <a:buFont typeface="Arial" panose="020B0604020202020204" pitchFamily="34" charset="0"/>
              <a:buChar char="•"/>
            </a:pPr>
            <a:r>
              <a:rPr lang="en-GB" sz="1900" dirty="0"/>
              <a:t>Generally, extremely tolerant to varying religious views, although some judgment on strict Muslims.</a:t>
            </a:r>
          </a:p>
          <a:p>
            <a:pPr algn="l">
              <a:buClr>
                <a:srgbClr val="C00000"/>
              </a:buClr>
              <a:buFont typeface="Arial" panose="020B0604020202020204" pitchFamily="34" charset="0"/>
              <a:buChar char="•"/>
            </a:pPr>
            <a:r>
              <a:rPr lang="en-GB" sz="1900" dirty="0"/>
              <a:t>Different religious groups live harmoniously, all main holidays celebrated. </a:t>
            </a:r>
          </a:p>
        </p:txBody>
      </p:sp>
      <p:sp>
        <p:nvSpPr>
          <p:cNvPr id="3" name="TextBox 2">
            <a:extLst>
              <a:ext uri="{FF2B5EF4-FFF2-40B4-BE49-F238E27FC236}">
                <a16:creationId xmlns:a16="http://schemas.microsoft.com/office/drawing/2014/main" id="{CDD38B63-1B20-37A2-8E31-ADF33642AC04}"/>
              </a:ext>
            </a:extLst>
          </p:cNvPr>
          <p:cNvSpPr txBox="1"/>
          <p:nvPr/>
        </p:nvSpPr>
        <p:spPr>
          <a:xfrm>
            <a:off x="6974378" y="441094"/>
            <a:ext cx="5217622" cy="6001643"/>
          </a:xfrm>
          <a:prstGeom prst="rect">
            <a:avLst/>
          </a:prstGeom>
          <a:noFill/>
        </p:spPr>
        <p:txBody>
          <a:bodyPr wrap="square" rtlCol="0">
            <a:spAutoFit/>
          </a:bodyPr>
          <a:lstStyle/>
          <a:p>
            <a:endParaRPr lang="en-GB" dirty="0"/>
          </a:p>
          <a:p>
            <a:r>
              <a:rPr lang="en-GB" sz="2200" b="1" dirty="0"/>
              <a:t>Important Religious Dates:</a:t>
            </a:r>
          </a:p>
          <a:p>
            <a:pPr marL="285750" indent="-285750">
              <a:buClr>
                <a:srgbClr val="C00000"/>
              </a:buClr>
              <a:buFont typeface="Arial" panose="020B0604020202020204" pitchFamily="34" charset="0"/>
              <a:buChar char="•"/>
            </a:pPr>
            <a:r>
              <a:rPr lang="en-GB" sz="1900" dirty="0"/>
              <a:t>Ramadan / </a:t>
            </a:r>
            <a:r>
              <a:rPr lang="en-GB" sz="1900" dirty="0" err="1"/>
              <a:t>Eidh</a:t>
            </a:r>
            <a:br>
              <a:rPr lang="en-GB" sz="1900" dirty="0"/>
            </a:br>
            <a:endParaRPr lang="en-GB" sz="1900" dirty="0"/>
          </a:p>
          <a:p>
            <a:pPr marL="285750" indent="-285750">
              <a:buClr>
                <a:srgbClr val="C00000"/>
              </a:buClr>
              <a:buFont typeface="Arial" panose="020B0604020202020204" pitchFamily="34" charset="0"/>
              <a:buChar char="•"/>
            </a:pPr>
            <a:r>
              <a:rPr lang="en-GB" sz="1900" dirty="0"/>
              <a:t>22nd March - Sultan Novruz:</a:t>
            </a:r>
          </a:p>
          <a:p>
            <a:pPr>
              <a:buClr>
                <a:srgbClr val="C00000"/>
              </a:buClr>
            </a:pPr>
            <a:r>
              <a:rPr lang="en-GB" sz="1900" dirty="0"/>
              <a:t>     </a:t>
            </a:r>
            <a:r>
              <a:rPr lang="en-GB" sz="1900" dirty="0" err="1"/>
              <a:t>Bektashi</a:t>
            </a:r>
            <a:r>
              <a:rPr lang="en-GB" sz="1900" dirty="0"/>
              <a:t> feast, commemorates cousin of                </a:t>
            </a:r>
          </a:p>
          <a:p>
            <a:pPr>
              <a:buClr>
                <a:srgbClr val="C00000"/>
              </a:buClr>
            </a:pPr>
            <a:r>
              <a:rPr lang="en-GB" sz="1900" dirty="0"/>
              <a:t>     the Prophet Mohammed.</a:t>
            </a:r>
            <a:br>
              <a:rPr lang="en-GB" sz="1900" dirty="0"/>
            </a:br>
            <a:endParaRPr lang="en-GB" sz="1900" dirty="0"/>
          </a:p>
          <a:p>
            <a:pPr marL="285750" indent="-285750">
              <a:buClr>
                <a:srgbClr val="C00000"/>
              </a:buClr>
              <a:buFont typeface="Arial" panose="020B0604020202020204" pitchFamily="34" charset="0"/>
              <a:buChar char="•"/>
            </a:pPr>
            <a:r>
              <a:rPr lang="en-GB" sz="1900" dirty="0"/>
              <a:t>Catholic Easter: Usually in March or April.</a:t>
            </a:r>
          </a:p>
          <a:p>
            <a:pPr>
              <a:buClr>
                <a:srgbClr val="C00000"/>
              </a:buClr>
            </a:pPr>
            <a:endParaRPr lang="en-GB" sz="1900" dirty="0"/>
          </a:p>
          <a:p>
            <a:pPr marL="285750" indent="-285750">
              <a:buClr>
                <a:srgbClr val="C00000"/>
              </a:buClr>
              <a:buFont typeface="Arial" panose="020B0604020202020204" pitchFamily="34" charset="0"/>
              <a:buChar char="•"/>
            </a:pPr>
            <a:r>
              <a:rPr lang="en-GB" sz="1900" dirty="0"/>
              <a:t>Orthodox Easter: Usually April or early May</a:t>
            </a:r>
          </a:p>
          <a:p>
            <a:endParaRPr lang="en-GB" dirty="0"/>
          </a:p>
          <a:p>
            <a:r>
              <a:rPr lang="en-GB" sz="2200" b="1" dirty="0"/>
              <a:t>Other Feast Days:</a:t>
            </a:r>
          </a:p>
          <a:p>
            <a:pPr marL="285750" indent="-285750">
              <a:buClr>
                <a:srgbClr val="C00000"/>
              </a:buClr>
              <a:buFont typeface="Arial" panose="020B0604020202020204" pitchFamily="34" charset="0"/>
              <a:buChar char="•"/>
            </a:pPr>
            <a:r>
              <a:rPr lang="en-GB" sz="1900" dirty="0"/>
              <a:t>8th March - Women's Day</a:t>
            </a:r>
          </a:p>
          <a:p>
            <a:pPr marL="285750" indent="-285750">
              <a:buClr>
                <a:srgbClr val="C00000"/>
              </a:buClr>
              <a:buFont typeface="Arial" panose="020B0604020202020204" pitchFamily="34" charset="0"/>
              <a:buChar char="•"/>
            </a:pPr>
            <a:r>
              <a:rPr lang="en-GB" sz="1900" dirty="0"/>
              <a:t>14th March - Dita e </a:t>
            </a:r>
            <a:r>
              <a:rPr lang="en-GB" sz="1900" dirty="0" err="1"/>
              <a:t>Veres</a:t>
            </a:r>
            <a:r>
              <a:rPr lang="en-GB" sz="1900" dirty="0"/>
              <a:t> (Summer Day):</a:t>
            </a:r>
          </a:p>
          <a:p>
            <a:pPr marL="285750" indent="-285750">
              <a:buClr>
                <a:srgbClr val="C00000"/>
              </a:buClr>
              <a:buFont typeface="Arial" panose="020B0604020202020204" pitchFamily="34" charset="0"/>
              <a:buChar char="•"/>
            </a:pPr>
            <a:r>
              <a:rPr lang="en-GB" sz="1900" dirty="0"/>
              <a:t>1st May - International Workers Day:</a:t>
            </a:r>
          </a:p>
          <a:p>
            <a:pPr marL="285750" indent="-285750">
              <a:buClr>
                <a:srgbClr val="C00000"/>
              </a:buClr>
              <a:buFont typeface="Arial" panose="020B0604020202020204" pitchFamily="34" charset="0"/>
              <a:buChar char="•"/>
            </a:pPr>
            <a:r>
              <a:rPr lang="en-GB" sz="1900" dirty="0"/>
              <a:t>5th September - Saint Theresa Canonisation Day</a:t>
            </a:r>
          </a:p>
          <a:p>
            <a:pPr marL="285750" indent="-285750">
              <a:buClr>
                <a:srgbClr val="C00000"/>
              </a:buClr>
              <a:buFont typeface="Arial" panose="020B0604020202020204" pitchFamily="34" charset="0"/>
              <a:buChar char="•"/>
            </a:pPr>
            <a:r>
              <a:rPr lang="en-GB" sz="1900" dirty="0"/>
              <a:t>28th and 29th November - Independence Day and Liberation Day</a:t>
            </a:r>
          </a:p>
          <a:p>
            <a:pPr marL="285750" indent="-285750">
              <a:buClr>
                <a:srgbClr val="C00000"/>
              </a:buClr>
              <a:buFont typeface="Arial" panose="020B0604020202020204" pitchFamily="34" charset="0"/>
              <a:buChar char="•"/>
            </a:pPr>
            <a:r>
              <a:rPr lang="en-GB" sz="1900" dirty="0"/>
              <a:t>8th December - National Youth Day</a:t>
            </a:r>
          </a:p>
        </p:txBody>
      </p:sp>
    </p:spTree>
    <p:extLst>
      <p:ext uri="{BB962C8B-B14F-4D97-AF65-F5344CB8AC3E}">
        <p14:creationId xmlns:p14="http://schemas.microsoft.com/office/powerpoint/2010/main" val="420548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C6ED-D10A-2357-94A9-0292F37E23EA}"/>
              </a:ext>
            </a:extLst>
          </p:cNvPr>
          <p:cNvSpPr>
            <a:spLocks noGrp="1"/>
          </p:cNvSpPr>
          <p:nvPr>
            <p:ph type="title"/>
          </p:nvPr>
        </p:nvSpPr>
        <p:spPr>
          <a:xfrm>
            <a:off x="1578521" y="-135557"/>
            <a:ext cx="10018713" cy="828675"/>
          </a:xfrm>
        </p:spPr>
        <p:txBody>
          <a:bodyPr/>
          <a:lstStyle/>
          <a:p>
            <a:r>
              <a:rPr lang="en-GB" dirty="0"/>
              <a:t>Food</a:t>
            </a:r>
          </a:p>
        </p:txBody>
      </p:sp>
      <p:sp>
        <p:nvSpPr>
          <p:cNvPr id="7" name="Content Placeholder 6">
            <a:extLst>
              <a:ext uri="{FF2B5EF4-FFF2-40B4-BE49-F238E27FC236}">
                <a16:creationId xmlns:a16="http://schemas.microsoft.com/office/drawing/2014/main" id="{61C16F8F-53B1-5AD5-7AC4-E54FD6DBF695}"/>
              </a:ext>
            </a:extLst>
          </p:cNvPr>
          <p:cNvSpPr>
            <a:spLocks noGrp="1"/>
          </p:cNvSpPr>
          <p:nvPr>
            <p:ph idx="1"/>
          </p:nvPr>
        </p:nvSpPr>
        <p:spPr>
          <a:xfrm>
            <a:off x="1653337" y="511629"/>
            <a:ext cx="7915206" cy="5880857"/>
          </a:xfrm>
        </p:spPr>
        <p:txBody>
          <a:bodyPr>
            <a:normAutofit fontScale="70000" lnSpcReduction="20000"/>
          </a:bodyPr>
          <a:lstStyle/>
          <a:p>
            <a:pPr marL="0" indent="0">
              <a:buNone/>
            </a:pPr>
            <a:endParaRPr lang="en-GB" dirty="0"/>
          </a:p>
          <a:p>
            <a:r>
              <a:rPr lang="en-GB" dirty="0"/>
              <a:t>Very important, getting together, social culture, demonstrating besa and hospitality. </a:t>
            </a:r>
          </a:p>
          <a:p>
            <a:r>
              <a:rPr lang="en-GB" dirty="0"/>
              <a:t>Abundance of food at a gathering as a success, pride, routes to Communist past.</a:t>
            </a:r>
          </a:p>
          <a:p>
            <a:r>
              <a:rPr lang="en-GB" dirty="0"/>
              <a:t>Traditional meat and potato, beans, cabbage in stews, bread, cheese.</a:t>
            </a:r>
          </a:p>
          <a:p>
            <a:r>
              <a:rPr lang="en-GB" dirty="0"/>
              <a:t>Majority Muslim - surge of restaurants serving halal meat.</a:t>
            </a:r>
          </a:p>
          <a:p>
            <a:r>
              <a:rPr lang="en-GB" dirty="0"/>
              <a:t>Similar to Greek, Turkish and Italian cuisines – Mediterranean focus.</a:t>
            </a:r>
          </a:p>
          <a:p>
            <a:r>
              <a:rPr lang="en-GB" dirty="0"/>
              <a:t>Rich food – veal, lamb especially at celebrations (rump to very important guests, shoulder or head to next important, legs to children)</a:t>
            </a:r>
          </a:p>
          <a:p>
            <a:r>
              <a:rPr lang="en-GB" dirty="0" err="1"/>
              <a:t>Dollma</a:t>
            </a:r>
            <a:r>
              <a:rPr lang="en-GB" dirty="0"/>
              <a:t> (stuffed vine leaves)</a:t>
            </a:r>
          </a:p>
          <a:p>
            <a:r>
              <a:rPr lang="en-GB" dirty="0" err="1"/>
              <a:t>Hashure</a:t>
            </a:r>
            <a:r>
              <a:rPr lang="en-GB" dirty="0"/>
              <a:t> (sweet fermented grains)</a:t>
            </a:r>
          </a:p>
          <a:p>
            <a:r>
              <a:rPr lang="en-GB" dirty="0" err="1"/>
              <a:t>Ballokume</a:t>
            </a:r>
            <a:r>
              <a:rPr lang="en-GB" dirty="0"/>
              <a:t> (sweet cookie eaten at Spring festival)</a:t>
            </a:r>
          </a:p>
          <a:p>
            <a:r>
              <a:rPr lang="en-GB" dirty="0" err="1"/>
              <a:t>Sheqerpare</a:t>
            </a:r>
            <a:r>
              <a:rPr lang="en-GB" dirty="0"/>
              <a:t> (shortbread soaked in sugar syrup)</a:t>
            </a:r>
          </a:p>
          <a:p>
            <a:r>
              <a:rPr lang="en-GB" dirty="0"/>
              <a:t>Baklava (layered pastry with nuts and syrup)</a:t>
            </a:r>
          </a:p>
          <a:p>
            <a:r>
              <a:rPr lang="en-GB" dirty="0"/>
              <a:t>Raki (strong alcoholic spirit made from grapes)</a:t>
            </a:r>
          </a:p>
          <a:p>
            <a:r>
              <a:rPr lang="en-GB" dirty="0"/>
              <a:t>Albanians can be unaccustomed to Western European food and the spice of Asian and African cuisines.</a:t>
            </a:r>
          </a:p>
          <a:p>
            <a:pPr marL="0" indent="0">
              <a:buNone/>
            </a:pPr>
            <a:endParaRPr lang="en-GB" b="1" dirty="0"/>
          </a:p>
          <a:p>
            <a:pPr marL="0" indent="0">
              <a:buNone/>
            </a:pPr>
            <a:r>
              <a:rPr lang="en-GB" b="1" dirty="0"/>
              <a:t>TIP: Allow time for a coffee and a cigarette to build rapport and engagement.</a:t>
            </a:r>
          </a:p>
          <a:p>
            <a:endParaRPr lang="en-GB" dirty="0"/>
          </a:p>
        </p:txBody>
      </p:sp>
      <p:pic>
        <p:nvPicPr>
          <p:cNvPr id="3" name="Picture 2">
            <a:extLst>
              <a:ext uri="{FF2B5EF4-FFF2-40B4-BE49-F238E27FC236}">
                <a16:creationId xmlns:a16="http://schemas.microsoft.com/office/drawing/2014/main" id="{26046EBF-E76E-04E5-DB29-E180616F26DD}"/>
              </a:ext>
            </a:extLst>
          </p:cNvPr>
          <p:cNvPicPr>
            <a:picLocks noChangeAspect="1"/>
          </p:cNvPicPr>
          <p:nvPr/>
        </p:nvPicPr>
        <p:blipFill>
          <a:blip r:embed="rId3"/>
          <a:stretch>
            <a:fillRect/>
          </a:stretch>
        </p:blipFill>
        <p:spPr>
          <a:xfrm>
            <a:off x="9684327" y="1925510"/>
            <a:ext cx="2409101" cy="3006980"/>
          </a:xfrm>
          <a:prstGeom prst="rect">
            <a:avLst/>
          </a:prstGeom>
        </p:spPr>
      </p:pic>
    </p:spTree>
    <p:extLst>
      <p:ext uri="{BB962C8B-B14F-4D97-AF65-F5344CB8AC3E}">
        <p14:creationId xmlns:p14="http://schemas.microsoft.com/office/powerpoint/2010/main" val="2387408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F4AE9-26CC-AD37-B37D-43AEC1889A04}"/>
              </a:ext>
            </a:extLst>
          </p:cNvPr>
          <p:cNvSpPr>
            <a:spLocks noGrp="1"/>
          </p:cNvSpPr>
          <p:nvPr>
            <p:ph type="title"/>
          </p:nvPr>
        </p:nvSpPr>
        <p:spPr>
          <a:xfrm>
            <a:off x="1693861" y="1"/>
            <a:ext cx="10018713" cy="704850"/>
          </a:xfrm>
        </p:spPr>
        <p:txBody>
          <a:bodyPr/>
          <a:lstStyle/>
          <a:p>
            <a:r>
              <a:rPr lang="en-GB" dirty="0"/>
              <a:t>Interaction with authority</a:t>
            </a:r>
          </a:p>
        </p:txBody>
      </p:sp>
      <p:sp>
        <p:nvSpPr>
          <p:cNvPr id="5" name="Content Placeholder 4">
            <a:extLst>
              <a:ext uri="{FF2B5EF4-FFF2-40B4-BE49-F238E27FC236}">
                <a16:creationId xmlns:a16="http://schemas.microsoft.com/office/drawing/2014/main" id="{B52BD40C-53F2-122A-0316-738AD6103A71}"/>
              </a:ext>
            </a:extLst>
          </p:cNvPr>
          <p:cNvSpPr>
            <a:spLocks noGrp="1"/>
          </p:cNvSpPr>
          <p:nvPr>
            <p:ph idx="1"/>
          </p:nvPr>
        </p:nvSpPr>
        <p:spPr>
          <a:xfrm>
            <a:off x="1816819" y="704851"/>
            <a:ext cx="10018713" cy="5903767"/>
          </a:xfrm>
        </p:spPr>
        <p:txBody>
          <a:bodyPr>
            <a:normAutofit fontScale="92500" lnSpcReduction="20000"/>
          </a:bodyPr>
          <a:lstStyle/>
          <a:p>
            <a:r>
              <a:rPr lang="en-GB" sz="2100" dirty="0"/>
              <a:t>Lack of trust in State - Communist routes, will have ‘guard’ up, need to build bridges, still considerable poverty.</a:t>
            </a:r>
          </a:p>
          <a:p>
            <a:r>
              <a:rPr lang="en-GB" sz="2100" dirty="0"/>
              <a:t>Lack of trust in Police – will assume account not believed, offer another. Fear being judged, punishment and consequences, threats against family. </a:t>
            </a:r>
          </a:p>
          <a:p>
            <a:r>
              <a:rPr lang="en-GB" sz="2100" dirty="0"/>
              <a:t>Go slow, look to build trust first, prior to intense questioning.</a:t>
            </a:r>
          </a:p>
          <a:p>
            <a:r>
              <a:rPr lang="en-GB" sz="2100" dirty="0"/>
              <a:t>Corruption improving, still believe money can buy everything, justice included – relative in the police, certain advantages.</a:t>
            </a:r>
          </a:p>
          <a:p>
            <a:r>
              <a:rPr lang="en-GB" sz="2100"/>
              <a:t>Being </a:t>
            </a:r>
            <a:r>
              <a:rPr lang="en-GB" sz="2100" dirty="0"/>
              <a:t>given forms that do not understand - heighten anxiety, intimidation fears.  Used to receiving limited information about rights, support and being kept informed.  </a:t>
            </a:r>
          </a:p>
          <a:p>
            <a:r>
              <a:rPr lang="en-GB" sz="2100" dirty="0"/>
              <a:t>Difficulty expressing themselves - anxiety and mistrust issues.</a:t>
            </a:r>
          </a:p>
          <a:p>
            <a:r>
              <a:rPr lang="en-GB" sz="2100" dirty="0"/>
              <a:t>Sexual crimes – dishonour. Criminal exploitation – more acceptable or normalised, providing for family, sentences not a deterrent, not being labelled as a ‘grass’.</a:t>
            </a:r>
          </a:p>
          <a:p>
            <a:r>
              <a:rPr lang="en-GB" sz="2100" dirty="0"/>
              <a:t>More open to religious authorities, positive role in COVID </a:t>
            </a:r>
          </a:p>
          <a:p>
            <a:r>
              <a:rPr lang="en-GB" sz="2100" dirty="0"/>
              <a:t>Media – mixed views, sometimes assist, sometimes misinterpret</a:t>
            </a:r>
          </a:p>
          <a:p>
            <a:r>
              <a:rPr lang="en-GB" sz="2100" dirty="0"/>
              <a:t>Academia viewed with respect</a:t>
            </a:r>
          </a:p>
          <a:p>
            <a:r>
              <a:rPr lang="en-GB" sz="2100" dirty="0"/>
              <a:t>Wider community – reliance on Albanian communities in UK, still somewhat guarded.  </a:t>
            </a:r>
          </a:p>
          <a:p>
            <a:r>
              <a:rPr lang="en-GB" sz="2100" dirty="0"/>
              <a:t>Family trusted the most, more important as lack of state support.</a:t>
            </a:r>
          </a:p>
          <a:p>
            <a:pPr marL="0" indent="0">
              <a:buNone/>
            </a:pPr>
            <a:endParaRPr lang="en-GB" dirty="0"/>
          </a:p>
        </p:txBody>
      </p:sp>
      <p:pic>
        <p:nvPicPr>
          <p:cNvPr id="3" name="Picture 2">
            <a:extLst>
              <a:ext uri="{FF2B5EF4-FFF2-40B4-BE49-F238E27FC236}">
                <a16:creationId xmlns:a16="http://schemas.microsoft.com/office/drawing/2014/main" id="{1CA58ADD-F83A-6CD9-77A9-B88F93D16289}"/>
              </a:ext>
            </a:extLst>
          </p:cNvPr>
          <p:cNvPicPr>
            <a:picLocks noChangeAspect="1"/>
          </p:cNvPicPr>
          <p:nvPr/>
        </p:nvPicPr>
        <p:blipFill>
          <a:blip r:embed="rId3"/>
          <a:stretch>
            <a:fillRect/>
          </a:stretch>
        </p:blipFill>
        <p:spPr>
          <a:xfrm>
            <a:off x="9522807" y="5825125"/>
            <a:ext cx="1704747" cy="1032875"/>
          </a:xfrm>
          <a:prstGeom prst="rect">
            <a:avLst/>
          </a:prstGeom>
        </p:spPr>
      </p:pic>
    </p:spTree>
    <p:extLst>
      <p:ext uri="{BB962C8B-B14F-4D97-AF65-F5344CB8AC3E}">
        <p14:creationId xmlns:p14="http://schemas.microsoft.com/office/powerpoint/2010/main" val="2540424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0725-57C5-F7D3-2A05-2A8ADC15C34C}"/>
              </a:ext>
            </a:extLst>
          </p:cNvPr>
          <p:cNvSpPr>
            <a:spLocks noGrp="1"/>
          </p:cNvSpPr>
          <p:nvPr>
            <p:ph type="title"/>
          </p:nvPr>
        </p:nvSpPr>
        <p:spPr>
          <a:xfrm>
            <a:off x="1712911" y="1"/>
            <a:ext cx="10018713" cy="800100"/>
          </a:xfrm>
        </p:spPr>
        <p:txBody>
          <a:bodyPr/>
          <a:lstStyle/>
          <a:p>
            <a:r>
              <a:rPr lang="en-GB" dirty="0"/>
              <a:t>Do’s &amp; Don’ts</a:t>
            </a:r>
          </a:p>
        </p:txBody>
      </p:sp>
      <p:graphicFrame>
        <p:nvGraphicFramePr>
          <p:cNvPr id="4" name="Table 4">
            <a:extLst>
              <a:ext uri="{FF2B5EF4-FFF2-40B4-BE49-F238E27FC236}">
                <a16:creationId xmlns:a16="http://schemas.microsoft.com/office/drawing/2014/main" id="{D488862B-5EC8-5CC3-587F-B866B0BFB7F3}"/>
              </a:ext>
            </a:extLst>
          </p:cNvPr>
          <p:cNvGraphicFramePr>
            <a:graphicFrameLocks noGrp="1"/>
          </p:cNvGraphicFramePr>
          <p:nvPr>
            <p:extLst>
              <p:ext uri="{D42A27DB-BD31-4B8C-83A1-F6EECF244321}">
                <p14:modId xmlns:p14="http://schemas.microsoft.com/office/powerpoint/2010/main" val="3604004568"/>
              </p:ext>
            </p:extLst>
          </p:nvPr>
        </p:nvGraphicFramePr>
        <p:xfrm>
          <a:off x="2319251" y="603288"/>
          <a:ext cx="9118642" cy="4328160"/>
        </p:xfrm>
        <a:graphic>
          <a:graphicData uri="http://schemas.openxmlformats.org/drawingml/2006/table">
            <a:tbl>
              <a:tblPr firstRow="1" bandRow="1">
                <a:tableStyleId>{5C22544A-7EE6-4342-B048-85BDC9FD1C3A}</a:tableStyleId>
              </a:tblPr>
              <a:tblGrid>
                <a:gridCol w="4403016">
                  <a:extLst>
                    <a:ext uri="{9D8B030D-6E8A-4147-A177-3AD203B41FA5}">
                      <a16:colId xmlns:a16="http://schemas.microsoft.com/office/drawing/2014/main" val="736342756"/>
                    </a:ext>
                  </a:extLst>
                </a:gridCol>
                <a:gridCol w="4715626">
                  <a:extLst>
                    <a:ext uri="{9D8B030D-6E8A-4147-A177-3AD203B41FA5}">
                      <a16:colId xmlns:a16="http://schemas.microsoft.com/office/drawing/2014/main" val="417977997"/>
                    </a:ext>
                  </a:extLst>
                </a:gridCol>
              </a:tblGrid>
              <a:tr h="311132">
                <a:tc>
                  <a:txBody>
                    <a:bodyPr/>
                    <a:lstStyle/>
                    <a:p>
                      <a:r>
                        <a:rPr lang="en-GB" dirty="0"/>
                        <a:t>Do’s</a:t>
                      </a:r>
                    </a:p>
                  </a:txBody>
                  <a:tcPr/>
                </a:tc>
                <a:tc>
                  <a:txBody>
                    <a:bodyPr/>
                    <a:lstStyle/>
                    <a:p>
                      <a:r>
                        <a:rPr lang="en-GB" dirty="0"/>
                        <a:t>Don’ts</a:t>
                      </a:r>
                    </a:p>
                  </a:txBody>
                  <a:tcPr/>
                </a:tc>
                <a:extLst>
                  <a:ext uri="{0D108BD9-81ED-4DB2-BD59-A6C34878D82A}">
                    <a16:rowId xmlns:a16="http://schemas.microsoft.com/office/drawing/2014/main" val="3394615808"/>
                  </a:ext>
                </a:extLst>
              </a:tr>
              <a:tr h="544480">
                <a:tc>
                  <a:txBody>
                    <a:bodyPr/>
                    <a:lstStyle/>
                    <a:p>
                      <a:r>
                        <a:rPr lang="en-GB" sz="1600" dirty="0"/>
                        <a:t>Advise there to listen and assist where you can, be consistent and reliable.</a:t>
                      </a:r>
                    </a:p>
                  </a:txBody>
                  <a:tcPr/>
                </a:tc>
                <a:tc>
                  <a:txBody>
                    <a:bodyPr/>
                    <a:lstStyle/>
                    <a:p>
                      <a:r>
                        <a:rPr lang="en-GB" sz="1600" dirty="0"/>
                        <a:t>Use the term victim, prostitution – shame attached, not understood</a:t>
                      </a:r>
                    </a:p>
                  </a:txBody>
                  <a:tcPr/>
                </a:tc>
                <a:extLst>
                  <a:ext uri="{0D108BD9-81ED-4DB2-BD59-A6C34878D82A}">
                    <a16:rowId xmlns:a16="http://schemas.microsoft.com/office/drawing/2014/main" val="4196485461"/>
                  </a:ext>
                </a:extLst>
              </a:tr>
              <a:tr h="544480">
                <a:tc>
                  <a:txBody>
                    <a:bodyPr/>
                    <a:lstStyle/>
                    <a:p>
                      <a:r>
                        <a:rPr lang="en-GB" sz="1600" dirty="0"/>
                        <a:t>Be approachable and polite – although are often surprised by the latter!</a:t>
                      </a:r>
                    </a:p>
                  </a:txBody>
                  <a:tcPr/>
                </a:tc>
                <a:tc>
                  <a:txBody>
                    <a:bodyPr/>
                    <a:lstStyle/>
                    <a:p>
                      <a:r>
                        <a:rPr lang="en-GB" sz="1600" dirty="0"/>
                        <a:t>Be intimidating – will increase embedded anxiety, more informal conversations may make for more open discussion</a:t>
                      </a:r>
                    </a:p>
                  </a:txBody>
                  <a:tcPr/>
                </a:tc>
                <a:extLst>
                  <a:ext uri="{0D108BD9-81ED-4DB2-BD59-A6C34878D82A}">
                    <a16:rowId xmlns:a16="http://schemas.microsoft.com/office/drawing/2014/main" val="401072760"/>
                  </a:ext>
                </a:extLst>
              </a:tr>
              <a:tr h="311132">
                <a:tc>
                  <a:txBody>
                    <a:bodyPr/>
                    <a:lstStyle/>
                    <a:p>
                      <a:r>
                        <a:rPr lang="en-GB" sz="1600"/>
                        <a:t>Be victim-centred and trauma-informed </a:t>
                      </a:r>
                      <a:endParaRPr lang="en-GB" sz="1600" dirty="0"/>
                    </a:p>
                  </a:txBody>
                  <a:tcPr/>
                </a:tc>
                <a:tc>
                  <a:txBody>
                    <a:bodyPr/>
                    <a:lstStyle/>
                    <a:p>
                      <a:r>
                        <a:rPr lang="en-GB" sz="1600" dirty="0"/>
                        <a:t>Provide judgement, stigmatise or generalise</a:t>
                      </a:r>
                    </a:p>
                  </a:txBody>
                  <a:tcPr/>
                </a:tc>
                <a:extLst>
                  <a:ext uri="{0D108BD9-81ED-4DB2-BD59-A6C34878D82A}">
                    <a16:rowId xmlns:a16="http://schemas.microsoft.com/office/drawing/2014/main" val="3374131697"/>
                  </a:ext>
                </a:extLst>
              </a:tr>
              <a:tr h="311132">
                <a:tc>
                  <a:txBody>
                    <a:bodyPr/>
                    <a:lstStyle/>
                    <a:p>
                      <a:r>
                        <a:rPr lang="en-GB" sz="1600" dirty="0"/>
                        <a:t>Look to build trust, advise on rights and support available – use specialist NGOs </a:t>
                      </a:r>
                    </a:p>
                  </a:txBody>
                  <a:tcPr/>
                </a:tc>
                <a:tc>
                  <a:txBody>
                    <a:bodyPr/>
                    <a:lstStyle/>
                    <a:p>
                      <a:r>
                        <a:rPr lang="en-GB" sz="1600" dirty="0"/>
                        <a:t>Discuss gangs – this will most likely be met with an extreme lack of engagement</a:t>
                      </a:r>
                    </a:p>
                  </a:txBody>
                  <a:tcPr/>
                </a:tc>
                <a:extLst>
                  <a:ext uri="{0D108BD9-81ED-4DB2-BD59-A6C34878D82A}">
                    <a16:rowId xmlns:a16="http://schemas.microsoft.com/office/drawing/2014/main" val="3726658466"/>
                  </a:ext>
                </a:extLst>
              </a:tr>
              <a:tr h="777829">
                <a:tc>
                  <a:txBody>
                    <a:bodyPr/>
                    <a:lstStyle/>
                    <a:p>
                      <a:r>
                        <a:rPr lang="en-GB" sz="1600" dirty="0"/>
                        <a:t>Ask them to show you where they live on a map – avoid boundary confusion, avoid reference to Macedonia, Kosovo etc</a:t>
                      </a:r>
                    </a:p>
                  </a:txBody>
                  <a:tcPr/>
                </a:tc>
                <a:tc>
                  <a:txBody>
                    <a:bodyPr/>
                    <a:lstStyle/>
                    <a:p>
                      <a:r>
                        <a:rPr lang="en-GB" sz="1600" dirty="0"/>
                        <a:t>Use phrases such as “are you sure?” or “did you not understand what was happening” or others that might infer you do not believe them.</a:t>
                      </a:r>
                    </a:p>
                  </a:txBody>
                  <a:tcPr/>
                </a:tc>
                <a:extLst>
                  <a:ext uri="{0D108BD9-81ED-4DB2-BD59-A6C34878D82A}">
                    <a16:rowId xmlns:a16="http://schemas.microsoft.com/office/drawing/2014/main" val="3848493530"/>
                  </a:ext>
                </a:extLst>
              </a:tr>
              <a:tr h="673305">
                <a:tc>
                  <a:txBody>
                    <a:bodyPr/>
                    <a:lstStyle/>
                    <a:p>
                      <a:r>
                        <a:rPr lang="en-GB" sz="1600" dirty="0"/>
                        <a:t>Consider the wider context – for example, rejection of asylum, impact of having nothing to lose, stigma or shame they may have.</a:t>
                      </a:r>
                    </a:p>
                  </a:txBody>
                  <a:tcPr/>
                </a:tc>
                <a:tc>
                  <a:txBody>
                    <a:bodyPr/>
                    <a:lstStyle/>
                    <a:p>
                      <a:r>
                        <a:rPr lang="en-GB" sz="1600" dirty="0"/>
                        <a:t>Go overboard with empathy, Albanians may not understand this, as they may not consider themselves to be victims or be used to this behaviour.</a:t>
                      </a:r>
                    </a:p>
                  </a:txBody>
                  <a:tcPr/>
                </a:tc>
                <a:extLst>
                  <a:ext uri="{0D108BD9-81ED-4DB2-BD59-A6C34878D82A}">
                    <a16:rowId xmlns:a16="http://schemas.microsoft.com/office/drawing/2014/main" val="533839391"/>
                  </a:ext>
                </a:extLst>
              </a:tr>
            </a:tbl>
          </a:graphicData>
        </a:graphic>
      </p:graphicFrame>
    </p:spTree>
    <p:extLst>
      <p:ext uri="{BB962C8B-B14F-4D97-AF65-F5344CB8AC3E}">
        <p14:creationId xmlns:p14="http://schemas.microsoft.com/office/powerpoint/2010/main" val="3588658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9A3A-FDCC-5A42-E45D-CB9F69AD8FD0}"/>
              </a:ext>
            </a:extLst>
          </p:cNvPr>
          <p:cNvSpPr>
            <a:spLocks noGrp="1"/>
          </p:cNvSpPr>
          <p:nvPr>
            <p:ph type="title"/>
          </p:nvPr>
        </p:nvSpPr>
        <p:spPr>
          <a:xfrm>
            <a:off x="1608136" y="2447925"/>
            <a:ext cx="10018713" cy="1752599"/>
          </a:xfrm>
        </p:spPr>
        <p:txBody>
          <a:bodyPr>
            <a:normAutofit fontScale="90000"/>
          </a:bodyPr>
          <a:lstStyle/>
          <a:p>
            <a:r>
              <a:rPr lang="en-GB" dirty="0"/>
              <a:t>Thank you for listening</a:t>
            </a:r>
            <a:br>
              <a:rPr lang="en-GB" dirty="0"/>
            </a:br>
            <a:br>
              <a:rPr lang="en-GB" dirty="0"/>
            </a:br>
            <a:r>
              <a:rPr lang="en-GB" dirty="0"/>
              <a:t>Q&amp;A Session</a:t>
            </a:r>
          </a:p>
        </p:txBody>
      </p:sp>
    </p:spTree>
    <p:extLst>
      <p:ext uri="{BB962C8B-B14F-4D97-AF65-F5344CB8AC3E}">
        <p14:creationId xmlns:p14="http://schemas.microsoft.com/office/powerpoint/2010/main" val="79739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635E-BE0A-6621-F217-F57073D7FE96}"/>
              </a:ext>
            </a:extLst>
          </p:cNvPr>
          <p:cNvSpPr>
            <a:spLocks noGrp="1"/>
          </p:cNvSpPr>
          <p:nvPr>
            <p:ph type="title"/>
          </p:nvPr>
        </p:nvSpPr>
        <p:spPr>
          <a:xfrm>
            <a:off x="1484309" y="0"/>
            <a:ext cx="10018713" cy="1752599"/>
          </a:xfrm>
        </p:spPr>
        <p:txBody>
          <a:bodyPr/>
          <a:lstStyle/>
          <a:p>
            <a:r>
              <a:rPr lang="en-GB" dirty="0"/>
              <a:t>Introductions/background to project</a:t>
            </a:r>
          </a:p>
        </p:txBody>
      </p:sp>
      <p:sp>
        <p:nvSpPr>
          <p:cNvPr id="3" name="Content Placeholder 2">
            <a:extLst>
              <a:ext uri="{FF2B5EF4-FFF2-40B4-BE49-F238E27FC236}">
                <a16:creationId xmlns:a16="http://schemas.microsoft.com/office/drawing/2014/main" id="{A882D8FD-75E9-C2E0-4385-A840CA8F9918}"/>
              </a:ext>
            </a:extLst>
          </p:cNvPr>
          <p:cNvSpPr>
            <a:spLocks noGrp="1"/>
          </p:cNvSpPr>
          <p:nvPr>
            <p:ph idx="1"/>
          </p:nvPr>
        </p:nvSpPr>
        <p:spPr>
          <a:xfrm>
            <a:off x="1729536" y="1749829"/>
            <a:ext cx="10250490" cy="4619624"/>
          </a:xfrm>
        </p:spPr>
        <p:txBody>
          <a:bodyPr>
            <a:normAutofit/>
          </a:bodyPr>
          <a:lstStyle/>
          <a:p>
            <a:r>
              <a:rPr lang="en-GB" dirty="0"/>
              <a:t>MSOICU</a:t>
            </a:r>
          </a:p>
          <a:p>
            <a:r>
              <a:rPr lang="en-GB" dirty="0"/>
              <a:t>Guest speakers: </a:t>
            </a:r>
          </a:p>
          <a:p>
            <a:pPr lvl="1">
              <a:buFont typeface="Wingdings" panose="05000000000000000000" pitchFamily="2" charset="2"/>
              <a:buChar char="Ø"/>
            </a:pPr>
            <a:r>
              <a:rPr lang="en-GB" dirty="0"/>
              <a:t>Professor Stephanie Schwandner-Sievers - Bournemouth University</a:t>
            </a:r>
          </a:p>
          <a:p>
            <a:pPr lvl="1">
              <a:buFont typeface="Wingdings" panose="05000000000000000000" pitchFamily="2" charset="2"/>
              <a:buChar char="Ø"/>
            </a:pPr>
            <a:r>
              <a:rPr lang="en-GB" dirty="0"/>
              <a:t>Howard Lycett - North West ROCU</a:t>
            </a:r>
          </a:p>
          <a:p>
            <a:pPr lvl="1">
              <a:buFont typeface="Wingdings" panose="05000000000000000000" pitchFamily="2" charset="2"/>
              <a:buChar char="Ø"/>
            </a:pPr>
            <a:r>
              <a:rPr lang="en-GB" dirty="0"/>
              <a:t>Dr Anta Brachou - St Mary’s University</a:t>
            </a:r>
          </a:p>
          <a:p>
            <a:pPr lvl="1">
              <a:buFont typeface="Wingdings" panose="05000000000000000000" pitchFamily="2" charset="2"/>
              <a:buChar char="Ø"/>
            </a:pPr>
            <a:r>
              <a:rPr lang="en-GB" dirty="0"/>
              <a:t>Irena Kraja - Mary Ward Loreto Foundation in Albania</a:t>
            </a:r>
          </a:p>
          <a:p>
            <a:r>
              <a:rPr lang="en-GB" dirty="0"/>
              <a:t>Reasoning behind the project</a:t>
            </a:r>
          </a:p>
          <a:p>
            <a:r>
              <a:rPr lang="en-GB" dirty="0"/>
              <a:t>Methodology</a:t>
            </a:r>
          </a:p>
          <a:p>
            <a:r>
              <a:rPr lang="en-GB" dirty="0"/>
              <a:t>Handouts</a:t>
            </a:r>
          </a:p>
          <a:p>
            <a:pPr marL="457200" lvl="1" indent="0">
              <a:buNone/>
            </a:pPr>
            <a:endParaRPr lang="en-GB" dirty="0"/>
          </a:p>
          <a:p>
            <a:pPr lvl="1">
              <a:buFont typeface="Wingdings" panose="05000000000000000000" pitchFamily="2" charset="2"/>
              <a:buChar char="Ø"/>
            </a:pPr>
            <a:endParaRPr lang="en-GB" dirty="0"/>
          </a:p>
        </p:txBody>
      </p:sp>
    </p:spTree>
    <p:extLst>
      <p:ext uri="{BB962C8B-B14F-4D97-AF65-F5344CB8AC3E}">
        <p14:creationId xmlns:p14="http://schemas.microsoft.com/office/powerpoint/2010/main" val="161650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50E0-6A18-804C-807E-5CD6420B6B97}"/>
              </a:ext>
            </a:extLst>
          </p:cNvPr>
          <p:cNvSpPr>
            <a:spLocks noGrp="1"/>
          </p:cNvSpPr>
          <p:nvPr>
            <p:ph type="title"/>
          </p:nvPr>
        </p:nvSpPr>
        <p:spPr>
          <a:xfrm>
            <a:off x="1914842" y="2815764"/>
            <a:ext cx="9057958" cy="1752599"/>
          </a:xfrm>
        </p:spPr>
        <p:txBody>
          <a:bodyPr>
            <a:normAutofit fontScale="90000"/>
          </a:bodyPr>
          <a:lstStyle/>
          <a:p>
            <a:r>
              <a:rPr lang="en-GB" dirty="0"/>
              <a:t>Reflection: Media references and narrative of the Albanian culture</a:t>
            </a:r>
            <a:br>
              <a:rPr lang="en-GB" dirty="0"/>
            </a:br>
            <a:br>
              <a:rPr lang="en-GB" dirty="0"/>
            </a:br>
            <a:br>
              <a:rPr lang="en-GB" dirty="0"/>
            </a:br>
            <a:endParaRPr lang="en-GB" dirty="0"/>
          </a:p>
        </p:txBody>
      </p:sp>
    </p:spTree>
    <p:extLst>
      <p:ext uri="{BB962C8B-B14F-4D97-AF65-F5344CB8AC3E}">
        <p14:creationId xmlns:p14="http://schemas.microsoft.com/office/powerpoint/2010/main" val="392289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5476-DA9C-4EF0-9EE2-6312F493B2D0}"/>
              </a:ext>
            </a:extLst>
          </p:cNvPr>
          <p:cNvSpPr>
            <a:spLocks noGrp="1"/>
          </p:cNvSpPr>
          <p:nvPr>
            <p:ph type="title"/>
          </p:nvPr>
        </p:nvSpPr>
        <p:spPr>
          <a:xfrm>
            <a:off x="1741486" y="66676"/>
            <a:ext cx="10018713" cy="838200"/>
          </a:xfrm>
        </p:spPr>
        <p:txBody>
          <a:bodyPr/>
          <a:lstStyle/>
          <a:p>
            <a:r>
              <a:rPr lang="en-GB" dirty="0"/>
              <a:t>Albanian historical background</a:t>
            </a:r>
          </a:p>
        </p:txBody>
      </p:sp>
      <p:sp>
        <p:nvSpPr>
          <p:cNvPr id="7" name="Content Placeholder 6">
            <a:extLst>
              <a:ext uri="{FF2B5EF4-FFF2-40B4-BE49-F238E27FC236}">
                <a16:creationId xmlns:a16="http://schemas.microsoft.com/office/drawing/2014/main" id="{1CB7FEFD-E91E-B2F4-02A7-93ED43E727BE}"/>
              </a:ext>
            </a:extLst>
          </p:cNvPr>
          <p:cNvSpPr>
            <a:spLocks noGrp="1"/>
          </p:cNvSpPr>
          <p:nvPr>
            <p:ph idx="1"/>
          </p:nvPr>
        </p:nvSpPr>
        <p:spPr>
          <a:xfrm>
            <a:off x="1612897" y="1469571"/>
            <a:ext cx="10275889" cy="4887686"/>
          </a:xfrm>
        </p:spPr>
        <p:txBody>
          <a:bodyPr>
            <a:normAutofit fontScale="77500" lnSpcReduction="20000"/>
          </a:bodyPr>
          <a:lstStyle/>
          <a:p>
            <a:pPr marL="0" indent="0">
              <a:buNone/>
            </a:pPr>
            <a:endParaRPr lang="en-GB" dirty="0">
              <a:solidFill>
                <a:srgbClr val="FF0000"/>
              </a:solidFill>
            </a:endParaRPr>
          </a:p>
          <a:p>
            <a:r>
              <a:rPr lang="en-GB" dirty="0"/>
              <a:t>Occupied over 500 years by the Ottomans, Albanians used as slaves.</a:t>
            </a:r>
          </a:p>
          <a:p>
            <a:r>
              <a:rPr lang="en-GB" dirty="0"/>
              <a:t>Balkans War 1912-13 and independence </a:t>
            </a:r>
          </a:p>
          <a:p>
            <a:r>
              <a:rPr lang="en-GB" dirty="0"/>
              <a:t>45 years of rigid Communism (1946-1991) – totalitarianism, strong hierarchical and gender structures</a:t>
            </a:r>
          </a:p>
          <a:p>
            <a:r>
              <a:rPr lang="en-GB" dirty="0"/>
              <a:t>Civil war, collapse of the pyramid scheme</a:t>
            </a:r>
          </a:p>
          <a:p>
            <a:r>
              <a:rPr lang="en-GB" dirty="0"/>
              <a:t>Kosovo conflict, (1998–99) conflict - ethnic Albanians opposed ethnic Serbs and the government of Yugoslavia</a:t>
            </a:r>
          </a:p>
          <a:p>
            <a:r>
              <a:rPr lang="en-GB" dirty="0"/>
              <a:t>Issus of class post Communism – those that have money, education have more opportunities</a:t>
            </a:r>
          </a:p>
          <a:p>
            <a:r>
              <a:rPr lang="en-GB" dirty="0"/>
              <a:t>Youth culture - desire to be part of global culture – social media influence</a:t>
            </a:r>
          </a:p>
          <a:p>
            <a:r>
              <a:rPr lang="en-GB" dirty="0"/>
              <a:t>Radical changes in last decades; totalitarianism to more liberalism.</a:t>
            </a:r>
          </a:p>
          <a:p>
            <a:r>
              <a:rPr lang="en-GB" dirty="0"/>
              <a:t>Mass migration as a lifeline</a:t>
            </a:r>
          </a:p>
          <a:p>
            <a:r>
              <a:rPr lang="en-GB" dirty="0"/>
              <a:t>Albanians in neighbouring states – Macedonia, Montenegro, Kosovo etc. Need to not stereotype and be aware cultural differences may well exist within Albanian culture</a:t>
            </a:r>
          </a:p>
          <a:p>
            <a:pPr marL="0" indent="0">
              <a:buNone/>
            </a:pPr>
            <a:endParaRPr lang="en-GB" dirty="0"/>
          </a:p>
          <a:p>
            <a:endParaRPr lang="en-GB" dirty="0"/>
          </a:p>
          <a:p>
            <a:endParaRPr lang="en-GB" dirty="0"/>
          </a:p>
        </p:txBody>
      </p:sp>
      <p:sp>
        <p:nvSpPr>
          <p:cNvPr id="9" name="TextBox 8">
            <a:extLst>
              <a:ext uri="{FF2B5EF4-FFF2-40B4-BE49-F238E27FC236}">
                <a16:creationId xmlns:a16="http://schemas.microsoft.com/office/drawing/2014/main" id="{5B2DBBB7-93A7-7EA9-DE09-93BC19FA8B70}"/>
              </a:ext>
            </a:extLst>
          </p:cNvPr>
          <p:cNvSpPr txBox="1"/>
          <p:nvPr/>
        </p:nvSpPr>
        <p:spPr>
          <a:xfrm>
            <a:off x="2053655" y="5987925"/>
            <a:ext cx="9394371" cy="369332"/>
          </a:xfrm>
          <a:prstGeom prst="rect">
            <a:avLst/>
          </a:prstGeom>
          <a:noFill/>
        </p:spPr>
        <p:txBody>
          <a:bodyPr wrap="square">
            <a:spAutoFit/>
          </a:bodyPr>
          <a:lstStyle/>
          <a:p>
            <a:r>
              <a:rPr lang="en-GB" b="1" dirty="0"/>
              <a:t>TIP: Avoid stereotyping and be aware cultural differences may well exist within Albanian culture</a:t>
            </a:r>
          </a:p>
        </p:txBody>
      </p:sp>
    </p:spTree>
    <p:extLst>
      <p:ext uri="{BB962C8B-B14F-4D97-AF65-F5344CB8AC3E}">
        <p14:creationId xmlns:p14="http://schemas.microsoft.com/office/powerpoint/2010/main" val="23582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9198-3BEA-37A7-BFA0-4900617CDA99}"/>
              </a:ext>
            </a:extLst>
          </p:cNvPr>
          <p:cNvSpPr>
            <a:spLocks noGrp="1"/>
          </p:cNvSpPr>
          <p:nvPr>
            <p:ph type="title"/>
          </p:nvPr>
        </p:nvSpPr>
        <p:spPr>
          <a:xfrm>
            <a:off x="1572418" y="0"/>
            <a:ext cx="10018713" cy="781050"/>
          </a:xfrm>
        </p:spPr>
        <p:txBody>
          <a:bodyPr/>
          <a:lstStyle/>
          <a:p>
            <a:r>
              <a:rPr lang="en-GB" dirty="0"/>
              <a:t>Greetings</a:t>
            </a:r>
          </a:p>
        </p:txBody>
      </p:sp>
      <p:sp>
        <p:nvSpPr>
          <p:cNvPr id="3" name="Content Placeholder 2">
            <a:extLst>
              <a:ext uri="{FF2B5EF4-FFF2-40B4-BE49-F238E27FC236}">
                <a16:creationId xmlns:a16="http://schemas.microsoft.com/office/drawing/2014/main" id="{335E7767-622A-CDD9-293D-ABA3B1C0C1A2}"/>
              </a:ext>
            </a:extLst>
          </p:cNvPr>
          <p:cNvSpPr>
            <a:spLocks noGrp="1"/>
          </p:cNvSpPr>
          <p:nvPr>
            <p:ph idx="1"/>
          </p:nvPr>
        </p:nvSpPr>
        <p:spPr>
          <a:xfrm>
            <a:off x="1862571" y="2533650"/>
            <a:ext cx="10018713" cy="895350"/>
          </a:xfrm>
        </p:spPr>
        <p:txBody>
          <a:bodyPr>
            <a:noAutofit/>
          </a:bodyPr>
          <a:lstStyle/>
          <a:p>
            <a:pPr marL="0" indent="0">
              <a:buNone/>
            </a:pPr>
            <a:endParaRPr lang="en-GB" sz="2000" dirty="0">
              <a:solidFill>
                <a:srgbClr val="FF0000"/>
              </a:solidFill>
            </a:endParaRPr>
          </a:p>
          <a:p>
            <a:pPr marL="0" indent="0">
              <a:buNone/>
            </a:pPr>
            <a:r>
              <a:rPr lang="en-GB" sz="2000" dirty="0"/>
              <a:t>Being able to speak a few phrases will support initial engagement and show and interest in the culture.</a:t>
            </a:r>
          </a:p>
          <a:p>
            <a:r>
              <a:rPr lang="en-GB" sz="2000" dirty="0"/>
              <a:t>Handshake, look in the eye, respect is very important</a:t>
            </a:r>
          </a:p>
          <a:p>
            <a:r>
              <a:rPr lang="en-GB" sz="2000" dirty="0"/>
              <a:t>Mr and Mrs can be used as a sign of respect</a:t>
            </a:r>
          </a:p>
          <a:p>
            <a:r>
              <a:rPr lang="en-GB" sz="2000" dirty="0"/>
              <a:t>Make at ease, be welcoming – low tables, comfortable chairs</a:t>
            </a:r>
          </a:p>
          <a:p>
            <a:r>
              <a:rPr lang="en-GB" sz="2000" dirty="0"/>
              <a:t>Offer coffee! – Coffee culture</a:t>
            </a:r>
          </a:p>
          <a:p>
            <a:r>
              <a:rPr lang="en-GB" sz="2000" dirty="0"/>
              <a:t>Explain your role, could be used to harsh treatment from law enforcement</a:t>
            </a:r>
          </a:p>
          <a:p>
            <a:r>
              <a:rPr lang="en-GB" sz="2000" dirty="0"/>
              <a:t>Will need reassurance of a safe environment, information on rights and support </a:t>
            </a:r>
          </a:p>
          <a:p>
            <a:r>
              <a:rPr lang="en-GB" sz="2000" dirty="0"/>
              <a:t>Take note of body language – signs of being uncomfortable</a:t>
            </a:r>
          </a:p>
          <a:p>
            <a:r>
              <a:rPr lang="en-GB" sz="2000" dirty="0"/>
              <a:t>Asking about family members, can be a buffer to more formal questioning </a:t>
            </a:r>
          </a:p>
          <a:p>
            <a:r>
              <a:rPr lang="en-GB" sz="2000" dirty="0"/>
              <a:t>Can be very expressive, loud, sometimes viewed as aggressive </a:t>
            </a:r>
          </a:p>
        </p:txBody>
      </p:sp>
      <p:sp>
        <p:nvSpPr>
          <p:cNvPr id="7" name="TextBox 6">
            <a:extLst>
              <a:ext uri="{FF2B5EF4-FFF2-40B4-BE49-F238E27FC236}">
                <a16:creationId xmlns:a16="http://schemas.microsoft.com/office/drawing/2014/main" id="{BB08B9D2-78AA-DC10-42AF-173BD677C5BE}"/>
              </a:ext>
            </a:extLst>
          </p:cNvPr>
          <p:cNvSpPr txBox="1"/>
          <p:nvPr/>
        </p:nvSpPr>
        <p:spPr>
          <a:xfrm>
            <a:off x="2634344" y="5611996"/>
            <a:ext cx="9431998" cy="923330"/>
          </a:xfrm>
          <a:prstGeom prst="rect">
            <a:avLst/>
          </a:prstGeom>
          <a:noFill/>
        </p:spPr>
        <p:txBody>
          <a:bodyPr wrap="square">
            <a:spAutoFit/>
          </a:bodyPr>
          <a:lstStyle/>
          <a:p>
            <a:r>
              <a:rPr lang="en-GB" b="1" dirty="0"/>
              <a:t>TIP: </a:t>
            </a:r>
            <a:r>
              <a:rPr lang="en-GB" b="1" dirty="0" err="1"/>
              <a:t>Shqipe</a:t>
            </a:r>
            <a:r>
              <a:rPr lang="en-GB" b="1" dirty="0"/>
              <a:t> refers to the eagle can be used to acknowledge that you know they are Albanian.  Positioning your hands in the form of a bird/eagle to signify its importance and tune into the national pride in their flag can be a useful ice breaker if it is known they have nationalist pride.</a:t>
            </a:r>
          </a:p>
        </p:txBody>
      </p:sp>
    </p:spTree>
    <p:extLst>
      <p:ext uri="{BB962C8B-B14F-4D97-AF65-F5344CB8AC3E}">
        <p14:creationId xmlns:p14="http://schemas.microsoft.com/office/powerpoint/2010/main" val="142264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89C31-9845-3A31-C301-F870A689D602}"/>
              </a:ext>
            </a:extLst>
          </p:cNvPr>
          <p:cNvSpPr>
            <a:spLocks noGrp="1"/>
          </p:cNvSpPr>
          <p:nvPr>
            <p:ph type="title"/>
          </p:nvPr>
        </p:nvSpPr>
        <p:spPr>
          <a:xfrm>
            <a:off x="1571396" y="190501"/>
            <a:ext cx="10018713" cy="876300"/>
          </a:xfrm>
        </p:spPr>
        <p:txBody>
          <a:bodyPr/>
          <a:lstStyle/>
          <a:p>
            <a:r>
              <a:rPr lang="en-GB" dirty="0"/>
              <a:t>Greetings continued</a:t>
            </a:r>
          </a:p>
        </p:txBody>
      </p:sp>
      <p:sp>
        <p:nvSpPr>
          <p:cNvPr id="3" name="Content Placeholder 2">
            <a:extLst>
              <a:ext uri="{FF2B5EF4-FFF2-40B4-BE49-F238E27FC236}">
                <a16:creationId xmlns:a16="http://schemas.microsoft.com/office/drawing/2014/main" id="{E54FF79D-1762-ACBA-4069-384B245D7648}"/>
              </a:ext>
            </a:extLst>
          </p:cNvPr>
          <p:cNvSpPr>
            <a:spLocks noGrp="1"/>
          </p:cNvSpPr>
          <p:nvPr>
            <p:ph idx="1"/>
          </p:nvPr>
        </p:nvSpPr>
        <p:spPr>
          <a:xfrm>
            <a:off x="1778224" y="1632858"/>
            <a:ext cx="10018713" cy="4724399"/>
          </a:xfrm>
        </p:spPr>
        <p:txBody>
          <a:bodyPr>
            <a:normAutofit fontScale="92500"/>
          </a:bodyPr>
          <a:lstStyle/>
          <a:p>
            <a:r>
              <a:rPr lang="en-GB" dirty="0"/>
              <a:t>Mire se </a:t>
            </a:r>
            <a:r>
              <a:rPr lang="en-GB" dirty="0" err="1"/>
              <a:t>erdhe</a:t>
            </a:r>
            <a:r>
              <a:rPr lang="en-GB" dirty="0"/>
              <a:t> - welcome (when someone comes to meet you, or arrives in your office/place)  </a:t>
            </a:r>
          </a:p>
          <a:p>
            <a:r>
              <a:rPr lang="en-GB" dirty="0" err="1"/>
              <a:t>Pershendetje</a:t>
            </a:r>
            <a:r>
              <a:rPr lang="en-GB" dirty="0"/>
              <a:t>, </a:t>
            </a:r>
            <a:r>
              <a:rPr lang="en-GB" dirty="0" err="1"/>
              <a:t>si</a:t>
            </a:r>
            <a:r>
              <a:rPr lang="en-GB" dirty="0"/>
              <a:t> </a:t>
            </a:r>
            <a:r>
              <a:rPr lang="en-GB" dirty="0" err="1"/>
              <a:t>jeni</a:t>
            </a:r>
            <a:r>
              <a:rPr lang="en-GB" dirty="0"/>
              <a:t>? – Hello, how are you? (pronounced per-SHEN-det-ye </a:t>
            </a:r>
            <a:r>
              <a:rPr lang="en-GB" dirty="0" err="1"/>
              <a:t>si</a:t>
            </a:r>
            <a:r>
              <a:rPr lang="en-GB" dirty="0"/>
              <a:t> </a:t>
            </a:r>
            <a:r>
              <a:rPr lang="en-GB" dirty="0" err="1"/>
              <a:t>jeni</a:t>
            </a:r>
            <a:r>
              <a:rPr lang="en-GB" dirty="0"/>
              <a:t>)</a:t>
            </a:r>
          </a:p>
          <a:p>
            <a:r>
              <a:rPr lang="en-GB" dirty="0" err="1"/>
              <a:t>Ç'kemi</a:t>
            </a:r>
            <a:r>
              <a:rPr lang="en-GB" dirty="0"/>
              <a:t>, </a:t>
            </a:r>
            <a:r>
              <a:rPr lang="en-GB" dirty="0" err="1"/>
              <a:t>si</a:t>
            </a:r>
            <a:r>
              <a:rPr lang="en-GB" dirty="0"/>
              <a:t> je? – Hi, how are you? / What’s up? (more informal/younger generation)</a:t>
            </a:r>
          </a:p>
          <a:p>
            <a:r>
              <a:rPr lang="en-GB" dirty="0" err="1"/>
              <a:t>Miremengjes</a:t>
            </a:r>
            <a:r>
              <a:rPr lang="en-GB" dirty="0"/>
              <a:t> – Good morning, </a:t>
            </a:r>
            <a:r>
              <a:rPr lang="en-GB" dirty="0" err="1"/>
              <a:t>miredita</a:t>
            </a:r>
            <a:r>
              <a:rPr lang="en-GB" dirty="0"/>
              <a:t> – good day, </a:t>
            </a:r>
            <a:r>
              <a:rPr lang="en-GB" dirty="0" err="1"/>
              <a:t>mirembrema</a:t>
            </a:r>
            <a:r>
              <a:rPr lang="en-GB" dirty="0"/>
              <a:t> – good evening</a:t>
            </a:r>
          </a:p>
          <a:p>
            <a:r>
              <a:rPr lang="en-GB" dirty="0" err="1"/>
              <a:t>Mirupafshim</a:t>
            </a:r>
            <a:r>
              <a:rPr lang="en-GB" dirty="0"/>
              <a:t> – Goodbye (pronounced </a:t>
            </a:r>
            <a:r>
              <a:rPr lang="en-GB" dirty="0" err="1"/>
              <a:t>meer</a:t>
            </a:r>
            <a:r>
              <a:rPr lang="en-GB" dirty="0"/>
              <a:t>-uh-</a:t>
            </a:r>
            <a:r>
              <a:rPr lang="en-GB" dirty="0" err="1"/>
              <a:t>pAh</a:t>
            </a:r>
            <a:r>
              <a:rPr lang="en-GB" dirty="0"/>
              <a:t>-</a:t>
            </a:r>
            <a:r>
              <a:rPr lang="en-GB" dirty="0" err="1"/>
              <a:t>fsheem</a:t>
            </a:r>
            <a:r>
              <a:rPr lang="en-GB" dirty="0"/>
              <a:t>)</a:t>
            </a:r>
          </a:p>
          <a:p>
            <a:r>
              <a:rPr lang="en-GB" dirty="0"/>
              <a:t>Mos </a:t>
            </a:r>
            <a:r>
              <a:rPr lang="en-GB" dirty="0" err="1"/>
              <a:t>ke</a:t>
            </a:r>
            <a:r>
              <a:rPr lang="en-GB" dirty="0"/>
              <a:t>/</a:t>
            </a:r>
            <a:r>
              <a:rPr lang="en-GB" dirty="0" err="1"/>
              <a:t>keni</a:t>
            </a:r>
            <a:r>
              <a:rPr lang="en-GB" dirty="0"/>
              <a:t> </a:t>
            </a:r>
            <a:r>
              <a:rPr lang="en-GB" dirty="0" err="1"/>
              <a:t>merak</a:t>
            </a:r>
            <a:r>
              <a:rPr lang="en-GB" dirty="0"/>
              <a:t> – Do not be worried/don’t worry </a:t>
            </a:r>
          </a:p>
          <a:p>
            <a:r>
              <a:rPr lang="en-GB" dirty="0"/>
              <a:t>Si e </a:t>
            </a:r>
            <a:r>
              <a:rPr lang="en-GB" dirty="0" err="1"/>
              <a:t>ke</a:t>
            </a:r>
            <a:r>
              <a:rPr lang="en-GB" dirty="0"/>
              <a:t> </a:t>
            </a:r>
            <a:r>
              <a:rPr lang="en-GB" dirty="0" err="1"/>
              <a:t>emrin</a:t>
            </a:r>
            <a:r>
              <a:rPr lang="en-GB" dirty="0"/>
              <a:t>? – What is your name?</a:t>
            </a:r>
          </a:p>
          <a:p>
            <a:r>
              <a:rPr lang="en-GB" dirty="0"/>
              <a:t>Sa </a:t>
            </a:r>
            <a:r>
              <a:rPr lang="en-GB" dirty="0" err="1"/>
              <a:t>vjec</a:t>
            </a:r>
            <a:r>
              <a:rPr lang="en-GB" dirty="0"/>
              <a:t> </a:t>
            </a:r>
            <a:r>
              <a:rPr lang="en-GB" dirty="0" err="1"/>
              <a:t>jeni</a:t>
            </a:r>
            <a:r>
              <a:rPr lang="en-GB" dirty="0"/>
              <a:t>? – How old are you?</a:t>
            </a:r>
          </a:p>
          <a:p>
            <a:r>
              <a:rPr lang="en-GB" dirty="0" err="1"/>
              <a:t>Jemi</a:t>
            </a:r>
            <a:r>
              <a:rPr lang="en-GB" dirty="0"/>
              <a:t> </a:t>
            </a:r>
            <a:r>
              <a:rPr lang="en-GB" dirty="0" err="1"/>
              <a:t>ketu</a:t>
            </a:r>
            <a:r>
              <a:rPr lang="en-GB" dirty="0"/>
              <a:t> per </a:t>
            </a:r>
            <a:r>
              <a:rPr lang="en-GB" dirty="0" err="1"/>
              <a:t>t’ju</a:t>
            </a:r>
            <a:r>
              <a:rPr lang="en-GB" dirty="0"/>
              <a:t> </a:t>
            </a:r>
            <a:r>
              <a:rPr lang="en-GB" dirty="0" err="1"/>
              <a:t>ndihmuar</a:t>
            </a:r>
            <a:r>
              <a:rPr lang="en-GB" dirty="0"/>
              <a:t> – We are here to help you</a:t>
            </a:r>
          </a:p>
          <a:p>
            <a:endParaRPr lang="en-GB" dirty="0"/>
          </a:p>
        </p:txBody>
      </p:sp>
      <p:pic>
        <p:nvPicPr>
          <p:cNvPr id="5" name="Picture 4">
            <a:extLst>
              <a:ext uri="{FF2B5EF4-FFF2-40B4-BE49-F238E27FC236}">
                <a16:creationId xmlns:a16="http://schemas.microsoft.com/office/drawing/2014/main" id="{8E05E69D-B69A-42D5-080E-FAE96E5D330B}"/>
              </a:ext>
            </a:extLst>
          </p:cNvPr>
          <p:cNvPicPr>
            <a:picLocks noChangeAspect="1"/>
          </p:cNvPicPr>
          <p:nvPr/>
        </p:nvPicPr>
        <p:blipFill>
          <a:blip r:embed="rId2"/>
          <a:stretch>
            <a:fillRect/>
          </a:stretch>
        </p:blipFill>
        <p:spPr>
          <a:xfrm>
            <a:off x="8500045" y="4474599"/>
            <a:ext cx="3691955" cy="1501085"/>
          </a:xfrm>
          <a:prstGeom prst="rect">
            <a:avLst/>
          </a:prstGeom>
        </p:spPr>
      </p:pic>
    </p:spTree>
    <p:extLst>
      <p:ext uri="{BB962C8B-B14F-4D97-AF65-F5344CB8AC3E}">
        <p14:creationId xmlns:p14="http://schemas.microsoft.com/office/powerpoint/2010/main" val="281664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03B1E31-4B31-DABC-65FB-48153D91CB42}"/>
              </a:ext>
            </a:extLst>
          </p:cNvPr>
          <p:cNvSpPr>
            <a:spLocks noGrp="1"/>
          </p:cNvSpPr>
          <p:nvPr>
            <p:ph type="title"/>
          </p:nvPr>
        </p:nvSpPr>
        <p:spPr>
          <a:xfrm>
            <a:off x="1484309" y="0"/>
            <a:ext cx="10018713" cy="752475"/>
          </a:xfrm>
        </p:spPr>
        <p:txBody>
          <a:bodyPr/>
          <a:lstStyle/>
          <a:p>
            <a:r>
              <a:rPr lang="en-GB" dirty="0"/>
              <a:t>Key cultural elements</a:t>
            </a:r>
          </a:p>
        </p:txBody>
      </p:sp>
      <p:sp>
        <p:nvSpPr>
          <p:cNvPr id="8" name="Content Placeholder 7">
            <a:extLst>
              <a:ext uri="{FF2B5EF4-FFF2-40B4-BE49-F238E27FC236}">
                <a16:creationId xmlns:a16="http://schemas.microsoft.com/office/drawing/2014/main" id="{05C72D7F-06DB-AB85-904A-8A38CB81CB43}"/>
              </a:ext>
            </a:extLst>
          </p:cNvPr>
          <p:cNvSpPr>
            <a:spLocks noGrp="1"/>
          </p:cNvSpPr>
          <p:nvPr>
            <p:ph idx="1"/>
          </p:nvPr>
        </p:nvSpPr>
        <p:spPr>
          <a:xfrm>
            <a:off x="1564864" y="899160"/>
            <a:ext cx="10018713" cy="5303519"/>
          </a:xfrm>
        </p:spPr>
        <p:txBody>
          <a:bodyPr>
            <a:normAutofit fontScale="85000" lnSpcReduction="10000"/>
          </a:bodyPr>
          <a:lstStyle/>
          <a:p>
            <a:r>
              <a:rPr lang="en-GB" dirty="0"/>
              <a:t>Language –one of the oldest Indo-European languages still in use.  2 dialects: Gheg (North), Tosk (South). </a:t>
            </a:r>
          </a:p>
          <a:p>
            <a:r>
              <a:rPr lang="en-GB" dirty="0"/>
              <a:t>Hard working, very resilient, endured hardship through Ottoman Empire and Communism.</a:t>
            </a:r>
          </a:p>
          <a:p>
            <a:r>
              <a:rPr lang="en-GB" dirty="0"/>
              <a:t>Importance for men to show wealth accumulated – car washing link.</a:t>
            </a:r>
          </a:p>
          <a:p>
            <a:r>
              <a:rPr lang="en-GB" dirty="0"/>
              <a:t>Anxiety around social status, respect on a global scale, rejected from wider society.  Link to crime and rejection of an asylum claim.</a:t>
            </a:r>
          </a:p>
          <a:p>
            <a:r>
              <a:rPr lang="en-GB" dirty="0"/>
              <a:t>Respect for elders and family, male roles dominate.</a:t>
            </a:r>
          </a:p>
          <a:p>
            <a:r>
              <a:rPr lang="en-GB" dirty="0"/>
              <a:t>Food and music, very generous hosts – saying “bread and salt is all I have , but I give it to you with a light heart”.</a:t>
            </a:r>
          </a:p>
          <a:p>
            <a:r>
              <a:rPr lang="en-GB" dirty="0"/>
              <a:t>Strong sense of pride but also inherited parts of neighbouring cultures – Turkish, Greek.</a:t>
            </a:r>
          </a:p>
          <a:p>
            <a:r>
              <a:rPr lang="en-GB" dirty="0"/>
              <a:t>Code of Besa/honour. Comparison to ‘omerta’ – mafia term meaning code of silence,  refusal to give evidence to the police. </a:t>
            </a:r>
          </a:p>
          <a:p>
            <a:r>
              <a:rPr lang="en-GB" dirty="0"/>
              <a:t>Emphasis on community over individual life but fragmented diaspora in the UK.</a:t>
            </a:r>
          </a:p>
          <a:p>
            <a:r>
              <a:rPr lang="en-GB" dirty="0"/>
              <a:t>National hero’s – Mother Theresa, Skanderbeg, Dua Lipa, Rita Ora</a:t>
            </a:r>
          </a:p>
        </p:txBody>
      </p:sp>
    </p:spTree>
    <p:extLst>
      <p:ext uri="{BB962C8B-B14F-4D97-AF65-F5344CB8AC3E}">
        <p14:creationId xmlns:p14="http://schemas.microsoft.com/office/powerpoint/2010/main" val="12716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B548C-629E-BB7F-539C-AECD81BB5B60}"/>
              </a:ext>
            </a:extLst>
          </p:cNvPr>
          <p:cNvSpPr>
            <a:spLocks noGrp="1"/>
          </p:cNvSpPr>
          <p:nvPr>
            <p:ph type="title"/>
          </p:nvPr>
        </p:nvSpPr>
        <p:spPr>
          <a:xfrm>
            <a:off x="1598611" y="0"/>
            <a:ext cx="10018713" cy="752475"/>
          </a:xfrm>
        </p:spPr>
        <p:txBody>
          <a:bodyPr/>
          <a:lstStyle/>
          <a:p>
            <a:r>
              <a:rPr lang="en-GB" dirty="0"/>
              <a:t>Main reasons for migration</a:t>
            </a:r>
          </a:p>
        </p:txBody>
      </p:sp>
      <p:sp>
        <p:nvSpPr>
          <p:cNvPr id="4" name="Content Placeholder 3">
            <a:extLst>
              <a:ext uri="{FF2B5EF4-FFF2-40B4-BE49-F238E27FC236}">
                <a16:creationId xmlns:a16="http://schemas.microsoft.com/office/drawing/2014/main" id="{BA2A9233-D50D-A266-F21D-671D17BAF19A}"/>
              </a:ext>
            </a:extLst>
          </p:cNvPr>
          <p:cNvSpPr>
            <a:spLocks noGrp="1"/>
          </p:cNvSpPr>
          <p:nvPr>
            <p:ph idx="1"/>
          </p:nvPr>
        </p:nvSpPr>
        <p:spPr>
          <a:xfrm>
            <a:off x="1730829" y="752475"/>
            <a:ext cx="10384971" cy="5682342"/>
          </a:xfrm>
        </p:spPr>
        <p:txBody>
          <a:bodyPr>
            <a:normAutofit fontScale="77500" lnSpcReduction="20000"/>
          </a:bodyPr>
          <a:lstStyle/>
          <a:p>
            <a:r>
              <a:rPr lang="en-GB" dirty="0"/>
              <a:t>Economic – Poverty, taking care of family, necessary sacrifice.</a:t>
            </a:r>
          </a:p>
          <a:p>
            <a:r>
              <a:rPr lang="en-GB" dirty="0"/>
              <a:t>Education and work opportunities, high-level work ethic whether industry or criminal activity – put back into businesses/family.</a:t>
            </a:r>
          </a:p>
          <a:p>
            <a:r>
              <a:rPr lang="en-GB" dirty="0"/>
              <a:t>To escape corruption</a:t>
            </a:r>
          </a:p>
          <a:p>
            <a:r>
              <a:rPr lang="en-GB" dirty="0"/>
              <a:t>To live more freely – LGBTQ+ for example</a:t>
            </a:r>
          </a:p>
          <a:p>
            <a:r>
              <a:rPr lang="en-GB" dirty="0"/>
              <a:t>Sending money back home, invest in the country.  Brain drain scenario </a:t>
            </a:r>
          </a:p>
          <a:p>
            <a:r>
              <a:rPr lang="en-GB" dirty="0"/>
              <a:t>Often 2nd oldest migrates, oldest stays to take care of older generations.  </a:t>
            </a:r>
          </a:p>
          <a:p>
            <a:r>
              <a:rPr lang="en-GB" dirty="0"/>
              <a:t>Blood feuds or Gjakmarra/</a:t>
            </a:r>
            <a:r>
              <a:rPr lang="en-GB" dirty="0" err="1"/>
              <a:t>Gjaku</a:t>
            </a:r>
            <a:r>
              <a:rPr lang="en-GB" dirty="0"/>
              <a:t> - in North and rural areas, a risk factor if need to return.  </a:t>
            </a:r>
            <a:r>
              <a:rPr lang="en-GB" dirty="0" err="1"/>
              <a:t>Hakmarra</a:t>
            </a:r>
            <a:r>
              <a:rPr lang="en-GB" dirty="0"/>
              <a:t> –has been resolved. </a:t>
            </a:r>
          </a:p>
          <a:p>
            <a:r>
              <a:rPr lang="en-GB" dirty="0"/>
              <a:t>Opportunity to gain status and wealth, need for signs of success</a:t>
            </a:r>
          </a:p>
          <a:p>
            <a:r>
              <a:rPr lang="en-GB" dirty="0"/>
              <a:t>To escape gang involvement or law enforcement.</a:t>
            </a:r>
          </a:p>
          <a:p>
            <a:r>
              <a:rPr lang="en-GB" dirty="0"/>
              <a:t>Shame and rejection if shunned by indigenous population, heighten vulnerabilities – asylum seekers.</a:t>
            </a:r>
          </a:p>
          <a:p>
            <a:r>
              <a:rPr lang="en-GB" dirty="0"/>
              <a:t>Unsuccessful returning migrants - stigmatised.  Those that are successful in Albania – ‘you made it’ due to corruption.</a:t>
            </a:r>
          </a:p>
          <a:p>
            <a:r>
              <a:rPr lang="en-GB" dirty="0"/>
              <a:t>Struggle with the thought of migrating - national pride and leaving their traditions. </a:t>
            </a:r>
          </a:p>
          <a:p>
            <a:r>
              <a:rPr lang="en-GB" dirty="0"/>
              <a:t>Most migrating to earn money not to enter crime, but unmet expectations, reality hits.  IMA is also now having an impact.</a:t>
            </a:r>
          </a:p>
        </p:txBody>
      </p:sp>
    </p:spTree>
    <p:extLst>
      <p:ext uri="{BB962C8B-B14F-4D97-AF65-F5344CB8AC3E}">
        <p14:creationId xmlns:p14="http://schemas.microsoft.com/office/powerpoint/2010/main" val="231196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7F662-783A-51CA-1487-13232678B5AF}"/>
              </a:ext>
            </a:extLst>
          </p:cNvPr>
          <p:cNvSpPr>
            <a:spLocks noGrp="1"/>
          </p:cNvSpPr>
          <p:nvPr>
            <p:ph type="title"/>
          </p:nvPr>
        </p:nvSpPr>
        <p:spPr>
          <a:xfrm>
            <a:off x="1684336" y="0"/>
            <a:ext cx="10018713" cy="600075"/>
          </a:xfrm>
        </p:spPr>
        <p:txBody>
          <a:bodyPr>
            <a:normAutofit fontScale="90000"/>
          </a:bodyPr>
          <a:lstStyle/>
          <a:p>
            <a:r>
              <a:rPr lang="en-GB" dirty="0"/>
              <a:t>Taboo’s/ prejudices</a:t>
            </a:r>
          </a:p>
        </p:txBody>
      </p:sp>
      <p:sp>
        <p:nvSpPr>
          <p:cNvPr id="6" name="Content Placeholder 5">
            <a:extLst>
              <a:ext uri="{FF2B5EF4-FFF2-40B4-BE49-F238E27FC236}">
                <a16:creationId xmlns:a16="http://schemas.microsoft.com/office/drawing/2014/main" id="{154D1A93-61BD-9C65-D627-6B0CD88911AE}"/>
              </a:ext>
            </a:extLst>
          </p:cNvPr>
          <p:cNvSpPr>
            <a:spLocks noGrp="1"/>
          </p:cNvSpPr>
          <p:nvPr>
            <p:ph idx="1"/>
          </p:nvPr>
        </p:nvSpPr>
        <p:spPr>
          <a:xfrm>
            <a:off x="1792401" y="689956"/>
            <a:ext cx="10018713" cy="5619404"/>
          </a:xfrm>
        </p:spPr>
        <p:txBody>
          <a:bodyPr>
            <a:normAutofit fontScale="85000" lnSpcReduction="20000"/>
          </a:bodyPr>
          <a:lstStyle/>
          <a:p>
            <a:pPr marL="0" indent="0">
              <a:buNone/>
            </a:pPr>
            <a:endParaRPr lang="en-GB" dirty="0">
              <a:solidFill>
                <a:srgbClr val="FF0000"/>
              </a:solidFill>
            </a:endParaRPr>
          </a:p>
          <a:p>
            <a:r>
              <a:rPr lang="en-GB" dirty="0"/>
              <a:t>Sexual exploitation – female officers, belief that men will judge/not believe.  Shame for family.  Talk of intimate body parts, sexual jokes.</a:t>
            </a:r>
          </a:p>
          <a:p>
            <a:r>
              <a:rPr lang="en-GB" dirty="0"/>
              <a:t>Dishonour – women having multiple partners, sex working, cheating, stealing another’s wife. </a:t>
            </a:r>
          </a:p>
          <a:p>
            <a:r>
              <a:rPr lang="en-GB" dirty="0"/>
              <a:t>Divorce.</a:t>
            </a:r>
          </a:p>
          <a:p>
            <a:r>
              <a:rPr lang="en-GB" dirty="0"/>
              <a:t>Crimes - drug dealing acceptable, sometimes glorified. Stealing shameful – Kanun references</a:t>
            </a:r>
          </a:p>
          <a:p>
            <a:r>
              <a:rPr lang="en-GB" dirty="0"/>
              <a:t>Term ‘victim’ of abuse - stigmatisation, anonymity, women – duped, stupidity if exploited. Men - weakness, being misled. </a:t>
            </a:r>
          </a:p>
          <a:p>
            <a:r>
              <a:rPr lang="en-GB" dirty="0"/>
              <a:t>LGBTQ+ - ‘shameful’, but laws being introduced, becoming more inclusive</a:t>
            </a:r>
          </a:p>
          <a:p>
            <a:r>
              <a:rPr lang="en-GB" dirty="0"/>
              <a:t>Mental health issues, physical disabilities.</a:t>
            </a:r>
          </a:p>
          <a:p>
            <a:r>
              <a:rPr lang="en-GB" dirty="0"/>
              <a:t>Racism – links to Communism, isolation. Some prejudice towards Roma, Southern Greeks and Serbs. Northern Greeks, Kosovans and Macedonians – ‘larger Albania’. </a:t>
            </a:r>
          </a:p>
          <a:p>
            <a:r>
              <a:rPr lang="en-GB" dirty="0"/>
              <a:t>Past taboo - to leave parents alone, must be taken care of, still expected to look after their welfare.</a:t>
            </a:r>
          </a:p>
          <a:p>
            <a:r>
              <a:rPr lang="en-GB" dirty="0"/>
              <a:t>To be poor – pull to migrate, to make money, better themselves.</a:t>
            </a:r>
          </a:p>
          <a:p>
            <a:endParaRPr lang="en-GB" dirty="0"/>
          </a:p>
        </p:txBody>
      </p:sp>
    </p:spTree>
    <p:extLst>
      <p:ext uri="{BB962C8B-B14F-4D97-AF65-F5344CB8AC3E}">
        <p14:creationId xmlns:p14="http://schemas.microsoft.com/office/powerpoint/2010/main" val="111243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3.xml><?xml version="1.0" encoding="utf-8"?>
<a:theme xmlns:a="http://schemas.openxmlformats.org/drawingml/2006/main" name="2_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6926</TotalTime>
  <Words>2674</Words>
  <Application>Microsoft Office PowerPoint</Application>
  <PresentationFormat>Widescreen</PresentationFormat>
  <Paragraphs>233</Paragraphs>
  <Slides>16</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Söhne</vt:lpstr>
      <vt:lpstr>Wingdings</vt:lpstr>
      <vt:lpstr>1_Parallax</vt:lpstr>
      <vt:lpstr>Parallax</vt:lpstr>
      <vt:lpstr>2_Parallax</vt:lpstr>
      <vt:lpstr>PowerPoint Presentation</vt:lpstr>
      <vt:lpstr>Introductions/background to project</vt:lpstr>
      <vt:lpstr>Reflection: Media references and narrative of the Albanian culture   </vt:lpstr>
      <vt:lpstr>Albanian historical background</vt:lpstr>
      <vt:lpstr>Greetings</vt:lpstr>
      <vt:lpstr>Greetings continued</vt:lpstr>
      <vt:lpstr>Key cultural elements</vt:lpstr>
      <vt:lpstr>Main reasons for migration</vt:lpstr>
      <vt:lpstr>Taboo’s/ prejudices</vt:lpstr>
      <vt:lpstr>Family structure/gender dynamics</vt:lpstr>
      <vt:lpstr>Issues related to Education </vt:lpstr>
      <vt:lpstr>Religion and festivals</vt:lpstr>
      <vt:lpstr>Food</vt:lpstr>
      <vt:lpstr>Interaction with authority</vt:lpstr>
      <vt:lpstr>Do’s &amp; Don’ts</vt:lpstr>
      <vt:lpstr>Thank you for listening  Q&amp;A Session</vt:lpstr>
    </vt:vector>
  </TitlesOfParts>
  <Company>Devon and Cornwall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Kate 31261</dc:creator>
  <cp:lastModifiedBy>RICH David 31713</cp:lastModifiedBy>
  <cp:revision>147</cp:revision>
  <dcterms:created xsi:type="dcterms:W3CDTF">2023-06-19T14:57:28Z</dcterms:created>
  <dcterms:modified xsi:type="dcterms:W3CDTF">2024-05-23T08:54:50Z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cbfa385-8296-4297-a9ac-837a1833737a_Enabled">
    <vt:lpwstr>true</vt:lpwstr>
  </property>
  <property fmtid="{D5CDD505-2E9C-101B-9397-08002B2CF9AE}" pid="3" name="MSIP_Label_ccbfa385-8296-4297-a9ac-837a1833737a_SetDate">
    <vt:lpwstr>2023-06-19T14:57:28Z</vt:lpwstr>
  </property>
  <property fmtid="{D5CDD505-2E9C-101B-9397-08002B2CF9AE}" pid="4" name="MSIP_Label_ccbfa385-8296-4297-a9ac-837a1833737a_Method">
    <vt:lpwstr>Standard</vt:lpwstr>
  </property>
  <property fmtid="{D5CDD505-2E9C-101B-9397-08002B2CF9AE}" pid="5" name="MSIP_Label_ccbfa385-8296-4297-a9ac-837a1833737a_Name">
    <vt:lpwstr>ccbfa385-8296-4297-a9ac-837a1833737a</vt:lpwstr>
  </property>
  <property fmtid="{D5CDD505-2E9C-101B-9397-08002B2CF9AE}" pid="6" name="MSIP_Label_ccbfa385-8296-4297-a9ac-837a1833737a_SiteId">
    <vt:lpwstr>4515d0c5-b418-4cfa-9741-222da68a18d7</vt:lpwstr>
  </property>
  <property fmtid="{D5CDD505-2E9C-101B-9397-08002B2CF9AE}" pid="7" name="MSIP_Label_ccbfa385-8296-4297-a9ac-837a1833737a_ActionId">
    <vt:lpwstr>07fe1454-68a3-48fc-b373-064aed56b673</vt:lpwstr>
  </property>
  <property fmtid="{D5CDD505-2E9C-101B-9397-08002B2CF9AE}" pid="8" name="MSIP_Label_ccbfa385-8296-4297-a9ac-837a1833737a_ContentBits">
    <vt:lpwstr>0</vt:lpwstr>
  </property>
</Properties>
</file>